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5033" r:id="rId4"/>
  </p:sldMasterIdLst>
  <p:notesMasterIdLst>
    <p:notesMasterId r:id="rId38"/>
  </p:notesMasterIdLst>
  <p:handoutMasterIdLst>
    <p:handoutMasterId r:id="rId39"/>
  </p:handoutMasterIdLst>
  <p:sldIdLst>
    <p:sldId id="342" r:id="rId5"/>
    <p:sldId id="340" r:id="rId6"/>
    <p:sldId id="338" r:id="rId7"/>
    <p:sldId id="339" r:id="rId8"/>
    <p:sldId id="361" r:id="rId9"/>
    <p:sldId id="320" r:id="rId10"/>
    <p:sldId id="332" r:id="rId11"/>
    <p:sldId id="352" r:id="rId12"/>
    <p:sldId id="353" r:id="rId13"/>
    <p:sldId id="346" r:id="rId14"/>
    <p:sldId id="344" r:id="rId15"/>
    <p:sldId id="347" r:id="rId16"/>
    <p:sldId id="324" r:id="rId17"/>
    <p:sldId id="335" r:id="rId18"/>
    <p:sldId id="325" r:id="rId19"/>
    <p:sldId id="362" r:id="rId20"/>
    <p:sldId id="359" r:id="rId21"/>
    <p:sldId id="326" r:id="rId22"/>
    <p:sldId id="328" r:id="rId23"/>
    <p:sldId id="351" r:id="rId24"/>
    <p:sldId id="327" r:id="rId25"/>
    <p:sldId id="323" r:id="rId26"/>
    <p:sldId id="333" r:id="rId27"/>
    <p:sldId id="331" r:id="rId28"/>
    <p:sldId id="330" r:id="rId29"/>
    <p:sldId id="329" r:id="rId30"/>
    <p:sldId id="348" r:id="rId31"/>
    <p:sldId id="349" r:id="rId32"/>
    <p:sldId id="350" r:id="rId33"/>
    <p:sldId id="360" r:id="rId34"/>
    <p:sldId id="317" r:id="rId35"/>
    <p:sldId id="357" r:id="rId36"/>
    <p:sldId id="35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7AB2599-F73F-4641-A9D3-57D42A899161}">
          <p14:sldIdLst>
            <p14:sldId id="342"/>
            <p14:sldId id="340"/>
            <p14:sldId id="338"/>
            <p14:sldId id="339"/>
          </p14:sldIdLst>
        </p14:section>
        <p14:section name="SOURCING AND ANALYSIS" id="{7BF062AA-0BDB-4FD5-9882-3A1B731AF7C1}">
          <p14:sldIdLst>
            <p14:sldId id="361"/>
            <p14:sldId id="320"/>
            <p14:sldId id="332"/>
            <p14:sldId id="352"/>
            <p14:sldId id="353"/>
          </p14:sldIdLst>
        </p14:section>
        <p14:section name="Data cleaning &amp; modelling" id="{343D3665-6307-4296-AF16-1DD71A968097}">
          <p14:sldIdLst>
            <p14:sldId id="346"/>
            <p14:sldId id="344"/>
            <p14:sldId id="347"/>
            <p14:sldId id="324"/>
            <p14:sldId id="335"/>
            <p14:sldId id="325"/>
            <p14:sldId id="362"/>
            <p14:sldId id="359"/>
            <p14:sldId id="326"/>
            <p14:sldId id="328"/>
            <p14:sldId id="351"/>
            <p14:sldId id="327"/>
          </p14:sldIdLst>
        </p14:section>
        <p14:section name="Data Visualization" id="{71EF13F6-4959-4E86-A418-76F501BF4F49}">
          <p14:sldIdLst>
            <p14:sldId id="323"/>
            <p14:sldId id="333"/>
            <p14:sldId id="331"/>
            <p14:sldId id="330"/>
            <p14:sldId id="329"/>
            <p14:sldId id="348"/>
            <p14:sldId id="349"/>
            <p14:sldId id="350"/>
            <p14:sldId id="360"/>
            <p14:sldId id="317"/>
            <p14:sldId id="357"/>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87175F"/>
    <a:srgbClr val="EEC621"/>
    <a:srgbClr val="E58C09"/>
    <a:srgbClr val="43467B"/>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45" autoAdjust="0"/>
    <p:restoredTop sz="95034" autoAdjust="0"/>
  </p:normalViewPr>
  <p:slideViewPr>
    <p:cSldViewPr>
      <p:cViewPr>
        <p:scale>
          <a:sx n="75" d="100"/>
          <a:sy n="75" d="100"/>
        </p:scale>
        <p:origin x="754" y="182"/>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8837"/>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6/2/2024</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6/2/2024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314798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102330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101081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92985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530696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en-US" sz="1200" b="0" i="0" u="none" strike="noStrike" kern="1200" cap="none" spc="0" normalizeH="0" baseline="0" noProof="0" smtClean="0">
                <a:ln>
                  <a:noFill/>
                </a:ln>
                <a:solidFill>
                  <a:prstClr val="black"/>
                </a:solidFill>
                <a:effectLst/>
                <a:uLnTx/>
                <a:uFillTx/>
                <a:latin typeface="Tw Cen MT" panose="020B06020201040206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40985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21</a:t>
            </a:fld>
            <a:endParaRPr lang="en-US" noProof="0" dirty="0"/>
          </a:p>
        </p:txBody>
      </p:sp>
    </p:spTree>
    <p:extLst>
      <p:ext uri="{BB962C8B-B14F-4D97-AF65-F5344CB8AC3E}">
        <p14:creationId xmlns:p14="http://schemas.microsoft.com/office/powerpoint/2010/main" val="1469181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22</a:t>
            </a:fld>
            <a:endParaRPr lang="en-US" noProof="0" dirty="0"/>
          </a:p>
        </p:txBody>
      </p:sp>
    </p:spTree>
    <p:extLst>
      <p:ext uri="{BB962C8B-B14F-4D97-AF65-F5344CB8AC3E}">
        <p14:creationId xmlns:p14="http://schemas.microsoft.com/office/powerpoint/2010/main" val="2852456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31</a:t>
            </a:fld>
            <a:endParaRPr lang="en-US" noProof="0" dirty="0"/>
          </a:p>
        </p:txBody>
      </p:sp>
    </p:spTree>
    <p:extLst>
      <p:ext uri="{BB962C8B-B14F-4D97-AF65-F5344CB8AC3E}">
        <p14:creationId xmlns:p14="http://schemas.microsoft.com/office/powerpoint/2010/main" val="2007118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238286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781512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5701634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14430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67461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809255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033698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739939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0716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963872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6645665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2490267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31678459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02649002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56560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5279702"/>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1591813"/>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25754"/>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6811268"/>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2537848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3384944"/>
      </p:ext>
    </p:extLst>
  </p:cSld>
  <p:clrMapOvr>
    <a:masterClrMapping/>
  </p:clrMapOvr>
  <p:hf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6/2/2024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73567488"/>
      </p:ext>
    </p:extLst>
  </p:cSld>
  <p:clrMap bg1="dk1" tx1="lt1" bg2="dk2" tx2="lt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 id="2147485050" r:id="rId17"/>
    <p:sldLayoutId id="2147485051" r:id="rId18"/>
    <p:sldLayoutId id="2147485052" r:id="rId19"/>
    <p:sldLayoutId id="2147485053" r:id="rId20"/>
    <p:sldLayoutId id="2147485054" r:id="rId21"/>
    <p:sldLayoutId id="2147483955" r:id="rId22"/>
    <p:sldLayoutId id="2147483959" r:id="rId23"/>
    <p:sldLayoutId id="2147483961" r:id="rId24"/>
    <p:sldLayoutId id="2147483958" r:id="rId25"/>
    <p:sldLayoutId id="2147483963" r:id="rId26"/>
    <p:sldLayoutId id="2147483965" r:id="rId27"/>
    <p:sldLayoutId id="2147483996" r:id="rId28"/>
    <p:sldLayoutId id="2147483997" r:id="rId29"/>
    <p:sldLayoutId id="2147483998" r:id="rId30"/>
    <p:sldLayoutId id="2147483999" r:id="rId31"/>
    <p:sldLayoutId id="2147484000" r:id="rId32"/>
    <p:sldLayoutId id="2147484001" r:id="rId33"/>
    <p:sldLayoutId id="2147484007" r:id="rId34"/>
    <p:sldLayoutId id="2147483967" r:id="rId35"/>
    <p:sldLayoutId id="2147483968" r:id="rId36"/>
    <p:sldLayoutId id="2147483987" r:id="rId37"/>
    <p:sldLayoutId id="2147483969" r:id="rId38"/>
    <p:sldLayoutId id="2147483970" r:id="rId39"/>
    <p:sldLayoutId id="2147483971" r:id="rId40"/>
    <p:sldLayoutId id="2147483972" r:id="rId41"/>
    <p:sldLayoutId id="2147483978" r:id="rId42"/>
    <p:sldLayoutId id="2147483974" r:id="rId43"/>
    <p:sldLayoutId id="2147483975" r:id="rId44"/>
    <p:sldLayoutId id="2147483976" r:id="rId45"/>
    <p:sldLayoutId id="2147483977" r:id="rId46"/>
    <p:sldLayoutId id="2147483988" r:id="rId47"/>
    <p:sldLayoutId id="2147483989" r:id="rId48"/>
    <p:sldLayoutId id="2147483990" r:id="rId49"/>
    <p:sldLayoutId id="2147483991" r:id="rId50"/>
    <p:sldLayoutId id="2147483992" r:id="rId51"/>
    <p:sldLayoutId id="2147483993" r:id="rId52"/>
    <p:sldLayoutId id="2147483995" r:id="rId53"/>
    <p:sldLayoutId id="2147484002" r:id="rId54"/>
    <p:sldLayoutId id="2147484003" r:id="rId55"/>
    <p:sldLayoutId id="2147484004" r:id="rId56"/>
    <p:sldLayoutId id="2147483994" r:id="rId57"/>
    <p:sldLayoutId id="2147484005" r:id="rId58"/>
    <p:sldLayoutId id="2147484006" r:id="rId59"/>
    <p:sldLayoutId id="2147483979" r:id="rId60"/>
    <p:sldLayoutId id="2147483980" r:id="rId61"/>
    <p:sldLayoutId id="2147483981" r:id="rId62"/>
    <p:sldLayoutId id="2147483982" r:id="rId63"/>
    <p:sldLayoutId id="2147483983" r:id="rId64"/>
    <p:sldLayoutId id="2147483985" r:id="rId65"/>
    <p:sldLayoutId id="2147483986" r:id="rId66"/>
    <p:sldLayoutId id="2147484008" r:id="rId67"/>
    <p:sldLayoutId id="2147484009" r:id="rId68"/>
    <p:sldLayoutId id="2147484010" r:id="rId69"/>
    <p:sldLayoutId id="2147484011" r:id="rId70"/>
    <p:sldLayoutId id="2147484012" r:id="rId71"/>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5.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www.nih.gov/" TargetMode="External"/><Relationship Id="rId3" Type="http://schemas.openxmlformats.org/officeDocument/2006/relationships/image" Target="../media/image6.png"/><Relationship Id="rId7" Type="http://schemas.openxmlformats.org/officeDocument/2006/relationships/hyperlink" Target="https://catalog.data.gov/dataset/death-rates-for-suicide-by-sex-race-hispanic-origin-and-age-united-states-020c1" TargetMode="External"/><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1.xml"/><Relationship Id="rId6" Type="http://schemas.openxmlformats.org/officeDocument/2006/relationships/image" Target="../media/image7.jpeg"/><Relationship Id="rId11" Type="http://schemas.openxmlformats.org/officeDocument/2006/relationships/hyperlink" Target="https://data.cdc.gov/NCHS/Mental-Health-Care-in-the-Last-4-Weeks/yni7-er2q/data_preview" TargetMode="External"/><Relationship Id="rId5" Type="http://schemas.openxmlformats.org/officeDocument/2006/relationships/hyperlink" Target="https://data.ca.gov/" TargetMode="External"/><Relationship Id="rId10" Type="http://schemas.openxmlformats.org/officeDocument/2006/relationships/image" Target="../media/image9.png"/><Relationship Id="rId4" Type="http://schemas.openxmlformats.org/officeDocument/2006/relationships/hyperlink" Target="https://open.gsa.gov/data/" TargetMode="External"/><Relationship Id="rId9" Type="http://schemas.openxmlformats.org/officeDocument/2006/relationships/hyperlink" Target="https://data.texas.go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21.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2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p:txBody>
          <a:bodyPr/>
          <a:lstStyle/>
          <a:p>
            <a:pPr algn="l"/>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2506527" y="1556792"/>
            <a:ext cx="7200800" cy="1328046"/>
          </a:xfrm>
        </p:spPr>
        <p:txBody>
          <a:bodyPr>
            <a:normAutofit fontScale="90000"/>
          </a:bodyPr>
          <a:lstStyle/>
          <a:p>
            <a:r>
              <a:rPr lang="en-US" dirty="0"/>
              <a:t>TEAM 2</a:t>
            </a:r>
            <a:br>
              <a:rPr lang="en-US" dirty="0"/>
            </a:br>
            <a:r>
              <a:rPr lang="en-US" sz="4000" dirty="0"/>
              <a:t>meNtal health DISORDER</a:t>
            </a:r>
            <a:endParaRPr lang="en-US"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1625626" y="3428999"/>
            <a:ext cx="8940747" cy="1328046"/>
          </a:xfrm>
        </p:spPr>
        <p:txBody>
          <a:bodyPr/>
          <a:lstStyle/>
          <a:p>
            <a:r>
              <a:rPr lang="en-US" dirty="0"/>
              <a:t>Counselor – Professor Siju Phillip</a:t>
            </a:r>
          </a:p>
          <a:p>
            <a:r>
              <a:rPr lang="en-US" dirty="0"/>
              <a:t>Course: </a:t>
            </a:r>
            <a:r>
              <a:rPr lang="en-CA" dirty="0"/>
              <a:t>24W_CST2106_010 Data Visualization </a:t>
            </a:r>
            <a:endParaRPr lang="en-US" dirty="0"/>
          </a:p>
        </p:txBody>
      </p:sp>
      <p:sp>
        <p:nvSpPr>
          <p:cNvPr id="9" name="Subtitle 6">
            <a:extLst>
              <a:ext uri="{FF2B5EF4-FFF2-40B4-BE49-F238E27FC236}">
                <a16:creationId xmlns:a16="http://schemas.microsoft.com/office/drawing/2014/main" id="{E133AD7E-7471-DAC0-FD79-DD9B90266EF3}"/>
              </a:ext>
            </a:extLst>
          </p:cNvPr>
          <p:cNvSpPr txBox="1">
            <a:spLocks/>
          </p:cNvSpPr>
          <p:nvPr/>
        </p:nvSpPr>
        <p:spPr>
          <a:xfrm>
            <a:off x="4603782" y="5804512"/>
            <a:ext cx="4072586" cy="528354"/>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200"/>
              </a:spcAft>
              <a:buClr>
                <a:schemeClr val="accent1"/>
              </a:buClr>
              <a:buSzPct val="100000"/>
              <a:buFont typeface="Arial" panose="020B0604020202020204" pitchFamily="34" charset="0"/>
              <a:buNone/>
              <a:defRPr lang="en-US" sz="2000" kern="1200" dirty="0">
                <a:solidFill>
                  <a:schemeClr val="bg1"/>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Arial" panose="020B0604020202020204" pitchFamily="34" charset="0"/>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Arial" panose="020B0604020202020204" pitchFamily="34" charset="0"/>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Arial" panose="020B0604020202020204" pitchFamily="34" charset="0"/>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
                <a:srgbClr val="43467B"/>
              </a:buClr>
              <a:buSzPct val="100000"/>
              <a:buFont typeface="Arial" panose="020B0604020202020204" pitchFamily="34" charset="0"/>
              <a:buNone/>
              <a:tabLst/>
              <a:defRPr/>
            </a:pPr>
            <a:r>
              <a:rPr kumimoji="0" lang="en-CA" sz="2000" b="1" i="0" u="none" strike="noStrike" kern="1200" cap="none" spc="0" normalizeH="0" baseline="0" noProof="0" dirty="0">
                <a:ln>
                  <a:noFill/>
                </a:ln>
                <a:effectLst/>
                <a:uLnTx/>
                <a:uFillTx/>
                <a:latin typeface="Tw Cen MT"/>
                <a:ea typeface="+mn-ea"/>
                <a:cs typeface="+mn-cs"/>
              </a:rPr>
              <a:t>5 April 2024</a:t>
            </a:r>
          </a:p>
        </p:txBody>
      </p:sp>
    </p:spTree>
    <p:extLst>
      <p:ext uri="{BB962C8B-B14F-4D97-AF65-F5344CB8AC3E}">
        <p14:creationId xmlns:p14="http://schemas.microsoft.com/office/powerpoint/2010/main" val="348185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351584" y="511997"/>
            <a:ext cx="6152417" cy="629482"/>
          </a:xfrm>
        </p:spPr>
        <p:txBody>
          <a:bodyPr>
            <a:normAutofit fontScale="90000"/>
          </a:bodyPr>
          <a:lstStyle/>
          <a:p>
            <a:r>
              <a:rPr lang="en-US" b="1" dirty="0"/>
              <a:t>Data cleaning &amp; preparation</a:t>
            </a:r>
          </a:p>
        </p:txBody>
      </p:sp>
      <p:sp>
        <p:nvSpPr>
          <p:cNvPr id="4" name="Picture Placeholder 3">
            <a:extLst>
              <a:ext uri="{FF2B5EF4-FFF2-40B4-BE49-F238E27FC236}">
                <a16:creationId xmlns:a16="http://schemas.microsoft.com/office/drawing/2014/main" id="{BDC3122C-CA5D-DE18-C1F0-CF3554BAC6A5}"/>
              </a:ext>
            </a:extLst>
          </p:cNvPr>
          <p:cNvSpPr>
            <a:spLocks noGrp="1"/>
          </p:cNvSpPr>
          <p:nvPr>
            <p:ph type="pic" sz="quarter" idx="17"/>
          </p:nvPr>
        </p:nvSpPr>
        <p:spPr>
          <a:xfrm>
            <a:off x="0" y="112976"/>
            <a:ext cx="12191999" cy="103719"/>
          </a:xfrm>
        </p:spPr>
        <p:txBody>
          <a:bodyPr>
            <a:normAutofit fontScale="25000" lnSpcReduction="20000"/>
          </a:bodyPr>
          <a:lstStyle/>
          <a:p>
            <a:endParaRPr lang="en-CA"/>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rcRect l="853" r="853"/>
          <a:stretch>
            <a:fillRect/>
          </a:stretch>
        </p:blipFill>
        <p:spPr>
          <a:xfrm>
            <a:off x="931067" y="676342"/>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black">
                  <a:alpha val="0"/>
                </a:prstClr>
              </a:solidFill>
              <a:effectLst/>
              <a:uLnTx/>
              <a:uFillTx/>
              <a:latin typeface="Tw Cen MT"/>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9450979D-AC59-D3E3-5B9F-B63FF77621F0}"/>
              </a:ext>
            </a:extLst>
          </p:cNvPr>
          <p:cNvSpPr txBox="1">
            <a:spLocks/>
          </p:cNvSpPr>
          <p:nvPr/>
        </p:nvSpPr>
        <p:spPr>
          <a:xfrm>
            <a:off x="931068" y="1556792"/>
            <a:ext cx="10940211" cy="518823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lang="en-CA" sz="2400" b="1" dirty="0">
                <a:latin typeface="Tw Cen MT"/>
              </a:rPr>
              <a:t>Dataset 1 (Suicide Rates)</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Dropped one Column with information not required. (Almost empty)</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Replaced missing values with mean for numerical columns </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Checked for outlier boxplot for numerical values and count plot for categorical values. (Step stays consistent for All datasets)</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Feature Engineered a new column Gender from the existing Stub Label column (Consisting of more than gender related values)</a:t>
            </a:r>
          </a:p>
          <a:p>
            <a:pPr marL="342900" marR="0" lvl="0" indent="-34290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lang="en-CA" sz="2400" b="1" dirty="0">
                <a:latin typeface="Tw Cen MT"/>
              </a:rPr>
              <a:t>Dataset 2 (Indicators of Anxiety or Depression or both)</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Dropped two Columns with missing or null values and information not required.</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Imputed necessary column missing values with mean</a:t>
            </a:r>
          </a:p>
          <a:p>
            <a:pPr marL="342900" marR="0" lvl="0" indent="-34290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lang="en-CA" sz="2400" b="1" dirty="0">
                <a:latin typeface="Tw Cen MT"/>
              </a:rPr>
              <a:t>Dataset 3 (Mental health care Received)</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Dropped three Columns with missing or null values</a:t>
            </a:r>
          </a:p>
          <a:p>
            <a:pPr marL="514350" lvl="1" indent="-285750">
              <a:spcBef>
                <a:spcPts val="1000"/>
              </a:spcBef>
              <a:buClr>
                <a:srgbClr val="EC4E70"/>
              </a:buClr>
              <a:buFont typeface="Arial" panose="020B0604020202020204" pitchFamily="34" charset="0"/>
              <a:buChar char="•"/>
              <a:defRPr/>
            </a:pPr>
            <a:r>
              <a:rPr kumimoji="0" lang="en-CA" sz="1600" i="0" u="none" strike="noStrike" kern="100" cap="none" spc="0" normalizeH="0" baseline="0" noProof="0" dirty="0">
                <a:ln>
                  <a:noFill/>
                </a:ln>
                <a:effectLst/>
                <a:uLnTx/>
                <a:uFillTx/>
                <a:latin typeface="Tw Cen MT"/>
                <a:ea typeface="+mn-ea"/>
                <a:cs typeface="DaunPenh" panose="01010101010101010101" pitchFamily="2" charset="0"/>
              </a:rPr>
              <a:t>Imputed necessary column missing values with mean</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Renamed Row Values for better analysis</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Change Columns Data Type</a:t>
            </a:r>
          </a:p>
          <a:p>
            <a:pPr marL="514350" lvl="1" indent="-285750">
              <a:spcBef>
                <a:spcPts val="1000"/>
              </a:spcBef>
              <a:buClr>
                <a:srgbClr val="EC4E70"/>
              </a:buClr>
              <a:buFont typeface="Arial" panose="020B0604020202020204" pitchFamily="34" charset="0"/>
              <a:buChar char="•"/>
              <a:defRPr/>
            </a:pPr>
            <a:r>
              <a:rPr lang="en-CA" sz="1600" kern="100" dirty="0">
                <a:latin typeface="Tw Cen MT"/>
                <a:cs typeface="DaunPenh" panose="01010101010101010101" pitchFamily="2" charset="0"/>
              </a:rPr>
              <a:t>Feature Engineered a new Column Year (Extracting from the existing year range)</a:t>
            </a:r>
          </a:p>
          <a:p>
            <a:pPr lvl="1">
              <a:spcBef>
                <a:spcPts val="1000"/>
              </a:spcBef>
              <a:buClr>
                <a:srgbClr val="EC4E70"/>
              </a:buClr>
              <a:buFont typeface="Arial" panose="020B0604020202020204" pitchFamily="34" charset="0"/>
              <a:buChar char="•"/>
              <a:defRPr/>
            </a:pPr>
            <a:endParaRPr lang="en-CA" sz="1600" kern="100" dirty="0">
              <a:latin typeface="Tw Cen MT"/>
              <a:cs typeface="DaunPenh" panose="01010101010101010101" pitchFamily="2" charset="0"/>
            </a:endParaRPr>
          </a:p>
          <a:p>
            <a:pPr lvl="1">
              <a:spcBef>
                <a:spcPts val="1000"/>
              </a:spcBef>
              <a:buClr>
                <a:srgbClr val="EC4E70"/>
              </a:buClr>
              <a:buFont typeface="Arial" panose="020B0604020202020204" pitchFamily="34" charset="0"/>
              <a:buChar char="•"/>
              <a:defRPr/>
            </a:pPr>
            <a:endParaRPr lang="en-CA" sz="1600" kern="100" dirty="0">
              <a:latin typeface="Tw Cen MT"/>
              <a:cs typeface="DaunPenh" panose="01010101010101010101" pitchFamily="2" charset="0"/>
            </a:endParaRPr>
          </a:p>
          <a:p>
            <a:pPr lvl="1">
              <a:spcBef>
                <a:spcPts val="1000"/>
              </a:spcBef>
              <a:buClr>
                <a:srgbClr val="EC4E70"/>
              </a:buClr>
              <a:buFont typeface="Arial" panose="020B0604020202020204" pitchFamily="34" charset="0"/>
              <a:buChar char="•"/>
              <a:defRPr/>
            </a:pPr>
            <a:endParaRPr lang="en-CA" sz="1600" kern="100" dirty="0">
              <a:latin typeface="Tw Cen MT"/>
              <a:cs typeface="DaunPenh" panose="01010101010101010101" pitchFamily="2" charset="0"/>
            </a:endParaRPr>
          </a:p>
          <a:p>
            <a:pPr lvl="1">
              <a:spcBef>
                <a:spcPts val="1000"/>
              </a:spcBef>
              <a:buClr>
                <a:srgbClr val="EC4E70"/>
              </a:buClr>
              <a:buFont typeface="Arial" panose="020B0604020202020204" pitchFamily="34" charset="0"/>
              <a:buChar char="•"/>
              <a:defRPr/>
            </a:pPr>
            <a:endParaRPr lang="en-CA" sz="1600" kern="100" dirty="0">
              <a:latin typeface="Tw Cen MT"/>
              <a:cs typeface="DaunPenh" panose="01010101010101010101" pitchFamily="2" charset="0"/>
            </a:endParaRPr>
          </a:p>
          <a:p>
            <a:pPr lvl="1">
              <a:spcBef>
                <a:spcPts val="1000"/>
              </a:spcBef>
              <a:buClr>
                <a:srgbClr val="EC4E70"/>
              </a:buClr>
              <a:buFont typeface="Arial" panose="020B0604020202020204" pitchFamily="34" charset="0"/>
              <a:buChar char="•"/>
              <a:defRPr/>
            </a:pPr>
            <a:endParaRPr kumimoji="0" lang="en-US" sz="16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endParaRPr>
          </a:p>
        </p:txBody>
      </p:sp>
    </p:spTree>
    <p:extLst>
      <p:ext uri="{BB962C8B-B14F-4D97-AF65-F5344CB8AC3E}">
        <p14:creationId xmlns:p14="http://schemas.microsoft.com/office/powerpoint/2010/main" val="4062522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176869" y="464669"/>
            <a:ext cx="6152417" cy="576794"/>
          </a:xfrm>
        </p:spPr>
        <p:txBody>
          <a:bodyPr>
            <a:normAutofit fontScale="90000"/>
          </a:bodyPr>
          <a:lstStyle/>
          <a:p>
            <a:r>
              <a:rPr lang="en-US" b="1" dirty="0"/>
              <a:t>Data cleaning &amp; preparation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42680" y="457200"/>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a:xfrm>
            <a:off x="11729358" y="1021715"/>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11777723" y="1337686"/>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black">
                  <a:alpha val="0"/>
                </a:prstClr>
              </a:solidFill>
              <a:effectLst/>
              <a:uLnTx/>
              <a:uFillTx/>
              <a:latin typeface="Tw Cen MT"/>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9450979D-AC59-D3E3-5B9F-B63FF77621F0}"/>
              </a:ext>
            </a:extLst>
          </p:cNvPr>
          <p:cNvSpPr txBox="1">
            <a:spLocks/>
          </p:cNvSpPr>
          <p:nvPr/>
        </p:nvSpPr>
        <p:spPr>
          <a:xfrm>
            <a:off x="898479" y="1259949"/>
            <a:ext cx="10972800" cy="296844"/>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lang="en-US" sz="1600" kern="100" dirty="0">
                <a:latin typeface="Aptos" panose="020B0004020202020204" pitchFamily="34" charset="0"/>
                <a:cs typeface="DaunPenh" panose="01010101010101010101" pitchFamily="2" charset="0"/>
              </a:rPr>
              <a:t>Before Cleaning</a:t>
            </a:r>
            <a:endParaRPr kumimoji="0" lang="en-US" sz="16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endParaRPr>
          </a:p>
        </p:txBody>
      </p:sp>
      <p:pic>
        <p:nvPicPr>
          <p:cNvPr id="16" name="Picture 15" descr="A white paper with black text&#10;&#10;Description automatically generated">
            <a:extLst>
              <a:ext uri="{FF2B5EF4-FFF2-40B4-BE49-F238E27FC236}">
                <a16:creationId xmlns:a16="http://schemas.microsoft.com/office/drawing/2014/main" id="{87589048-0D2B-33D0-0E8A-0C6F77757C64}"/>
              </a:ext>
            </a:extLst>
          </p:cNvPr>
          <p:cNvPicPr>
            <a:picLocks noChangeAspect="1"/>
          </p:cNvPicPr>
          <p:nvPr/>
        </p:nvPicPr>
        <p:blipFill>
          <a:blip r:embed="rId5"/>
          <a:stretch>
            <a:fillRect/>
          </a:stretch>
        </p:blipFill>
        <p:spPr>
          <a:xfrm>
            <a:off x="1" y="1556791"/>
            <a:ext cx="12191999" cy="5311161"/>
          </a:xfrm>
          <a:prstGeom prst="rect">
            <a:avLst/>
          </a:prstGeom>
        </p:spPr>
      </p:pic>
    </p:spTree>
    <p:extLst>
      <p:ext uri="{BB962C8B-B14F-4D97-AF65-F5344CB8AC3E}">
        <p14:creationId xmlns:p14="http://schemas.microsoft.com/office/powerpoint/2010/main" val="56234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176869" y="375915"/>
            <a:ext cx="6152417" cy="576794"/>
          </a:xfrm>
        </p:spPr>
        <p:txBody>
          <a:bodyPr>
            <a:normAutofit fontScale="90000"/>
          </a:bodyPr>
          <a:lstStyle/>
          <a:p>
            <a:r>
              <a:rPr lang="en-US" b="1" dirty="0"/>
              <a:t>Data cleaning &amp; preparation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264" y="440801"/>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a:xfrm>
            <a:off x="11784175" y="871476"/>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11848447" y="1189002"/>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black">
                  <a:alpha val="0"/>
                </a:prstClr>
              </a:solidFill>
              <a:effectLst/>
              <a:uLnTx/>
              <a:uFillTx/>
              <a:latin typeface="Tw Cen MT"/>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9450979D-AC59-D3E3-5B9F-B63FF77621F0}"/>
              </a:ext>
            </a:extLst>
          </p:cNvPr>
          <p:cNvSpPr txBox="1">
            <a:spLocks/>
          </p:cNvSpPr>
          <p:nvPr/>
        </p:nvSpPr>
        <p:spPr>
          <a:xfrm>
            <a:off x="1055440" y="1083031"/>
            <a:ext cx="10972800" cy="39221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kumimoji="0" lang="en-US" sz="16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After Cleaning</a:t>
            </a:r>
          </a:p>
        </p:txBody>
      </p:sp>
      <p:pic>
        <p:nvPicPr>
          <p:cNvPr id="16" name="Picture 15" descr="A screen shot of a computer&#10;&#10;Description automatically generated">
            <a:extLst>
              <a:ext uri="{FF2B5EF4-FFF2-40B4-BE49-F238E27FC236}">
                <a16:creationId xmlns:a16="http://schemas.microsoft.com/office/drawing/2014/main" id="{E08061AF-FC4F-22CD-455C-90EC56B8C0F8}"/>
              </a:ext>
            </a:extLst>
          </p:cNvPr>
          <p:cNvPicPr>
            <a:picLocks noChangeAspect="1"/>
          </p:cNvPicPr>
          <p:nvPr/>
        </p:nvPicPr>
        <p:blipFill>
          <a:blip r:embed="rId5"/>
          <a:stretch>
            <a:fillRect/>
          </a:stretch>
        </p:blipFill>
        <p:spPr>
          <a:xfrm>
            <a:off x="866796" y="1475242"/>
            <a:ext cx="11277876" cy="4998577"/>
          </a:xfrm>
          <a:prstGeom prst="rect">
            <a:avLst/>
          </a:prstGeom>
        </p:spPr>
      </p:pic>
    </p:spTree>
    <p:extLst>
      <p:ext uri="{BB962C8B-B14F-4D97-AF65-F5344CB8AC3E}">
        <p14:creationId xmlns:p14="http://schemas.microsoft.com/office/powerpoint/2010/main" val="426713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13</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5940088"/>
          </a:xfrm>
          <a:prstGeom prst="rect">
            <a:avLst/>
          </a:prstGeom>
          <a:noFill/>
        </p:spPr>
        <p:txBody>
          <a:bodyPr wrap="square">
            <a:spAutoFit/>
          </a:bodyPr>
          <a:lstStyle/>
          <a:p>
            <a:r>
              <a:rPr lang="en-US" sz="2000" dirty="0"/>
              <a:t>Suicide Rates:</a:t>
            </a:r>
          </a:p>
          <a:p>
            <a:r>
              <a:rPr lang="en-US" sz="2000" dirty="0"/>
              <a:t>Target Variable: Annual suicide rate (number of suicides per population) for each year.</a:t>
            </a:r>
          </a:p>
          <a:p>
            <a:r>
              <a:rPr lang="en-US" sz="2000" dirty="0"/>
              <a:t>Objective: Predict future suicide rates for the next three years (2025,2026,2027) based on historical trends and relevant predictors.</a:t>
            </a:r>
          </a:p>
          <a:p>
            <a:r>
              <a:rPr lang="en-US" sz="2000" b="1" dirty="0"/>
              <a:t>Linear Regression</a:t>
            </a:r>
          </a:p>
          <a:p>
            <a:endParaRPr lang="en-US" sz="2000" dirty="0"/>
          </a:p>
          <a:p>
            <a:r>
              <a:rPr lang="en-US" sz="2000" dirty="0"/>
              <a:t>Symptoms of Anxiety or Depression:</a:t>
            </a:r>
          </a:p>
          <a:p>
            <a:r>
              <a:rPr lang="en-US" sz="2000" dirty="0"/>
              <a:t>Target Variable: Variable indicating whether an individual exhibits symptoms of anxiety or depression (e.g., diagnosed with anxiety or depression disorder).</a:t>
            </a:r>
          </a:p>
          <a:p>
            <a:r>
              <a:rPr lang="en-US" sz="2000" dirty="0"/>
              <a:t>Objective: Predict the likelihood of an individual experiencing symptoms of anxiety or depression based on demographic, socioeconomic, and other relevant factors.</a:t>
            </a:r>
          </a:p>
          <a:p>
            <a:r>
              <a:rPr lang="en-US" sz="2000" b="1" dirty="0"/>
              <a:t>Logistic Regression</a:t>
            </a:r>
          </a:p>
          <a:p>
            <a:endParaRPr lang="en-US" sz="2000" dirty="0"/>
          </a:p>
          <a:p>
            <a:endParaRPr lang="en-US" sz="2000" dirty="0"/>
          </a:p>
          <a:p>
            <a:r>
              <a:rPr lang="en-US" sz="2000" dirty="0"/>
              <a:t>Mental Care Received :</a:t>
            </a:r>
            <a:endParaRPr lang="en-US" sz="2000" b="1" dirty="0"/>
          </a:p>
          <a:p>
            <a:r>
              <a:rPr lang="en-US" sz="2000" dirty="0"/>
              <a:t>Target Variable: Type of mental care received by individuals (e.g., prescription medication, counseling).</a:t>
            </a:r>
          </a:p>
          <a:p>
            <a:r>
              <a:rPr lang="en-US" sz="2000" dirty="0"/>
              <a:t>Objective: Predict the type of mental care an individual is likely to receive based on their characteristics, symptoms, and other relevant predictors.</a:t>
            </a:r>
          </a:p>
          <a:p>
            <a:r>
              <a:rPr lang="en-US" sz="2000" b="1" dirty="0"/>
              <a:t>Random Forest (Integrated grid search CV)</a:t>
            </a:r>
            <a:endParaRPr lang="en-CA" sz="2000" b="1" dirty="0"/>
          </a:p>
        </p:txBody>
      </p:sp>
    </p:spTree>
    <p:extLst>
      <p:ext uri="{BB962C8B-B14F-4D97-AF65-F5344CB8AC3E}">
        <p14:creationId xmlns:p14="http://schemas.microsoft.com/office/powerpoint/2010/main" val="1175101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14</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1022"/>
            <a:ext cx="11737304" cy="1200329"/>
          </a:xfrm>
          <a:prstGeom prst="rect">
            <a:avLst/>
          </a:prstGeom>
          <a:noFill/>
        </p:spPr>
        <p:txBody>
          <a:bodyPr wrap="square">
            <a:spAutoFit/>
          </a:bodyPr>
          <a:lstStyle/>
          <a:p>
            <a:r>
              <a:rPr lang="en-CA" dirty="0"/>
              <a:t>(</a:t>
            </a:r>
            <a:r>
              <a:rPr lang="en-CA" b="1" dirty="0"/>
              <a:t>FAILURE MODEL 1)</a:t>
            </a:r>
            <a:r>
              <a:rPr lang="en-CA" dirty="0"/>
              <a:t> </a:t>
            </a:r>
          </a:p>
          <a:p>
            <a:r>
              <a:rPr lang="en-CA" dirty="0"/>
              <a:t>Target Variable: Annual suicide rate (number of suicides per population) for each year.</a:t>
            </a:r>
          </a:p>
          <a:p>
            <a:r>
              <a:rPr lang="en-CA" dirty="0"/>
              <a:t>Objective: Predict future suicide rates for the next three years (2025,2026,2027) based on historical trends and relevant predictors.</a:t>
            </a:r>
          </a:p>
        </p:txBody>
      </p:sp>
      <p:pic>
        <p:nvPicPr>
          <p:cNvPr id="13" name="Picture 12" descr="A close-up of a computer code&#10;&#10;Description automatically generated">
            <a:extLst>
              <a:ext uri="{FF2B5EF4-FFF2-40B4-BE49-F238E27FC236}">
                <a16:creationId xmlns:a16="http://schemas.microsoft.com/office/drawing/2014/main" id="{D330A57D-B57E-C997-271F-66BE950946AB}"/>
              </a:ext>
            </a:extLst>
          </p:cNvPr>
          <p:cNvPicPr>
            <a:picLocks noChangeAspect="1"/>
          </p:cNvPicPr>
          <p:nvPr/>
        </p:nvPicPr>
        <p:blipFill>
          <a:blip r:embed="rId2"/>
          <a:stretch>
            <a:fillRect/>
          </a:stretch>
        </p:blipFill>
        <p:spPr>
          <a:xfrm>
            <a:off x="9748830" y="1196752"/>
            <a:ext cx="2386318" cy="6640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9D09F6C2-A0C9-8E95-1726-D31D6222F08A}"/>
              </a:ext>
            </a:extLst>
          </p:cNvPr>
          <p:cNvSpPr txBox="1"/>
          <p:nvPr/>
        </p:nvSpPr>
        <p:spPr>
          <a:xfrm>
            <a:off x="9738839" y="2230180"/>
            <a:ext cx="2386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Linear Regression</a:t>
            </a:r>
          </a:p>
        </p:txBody>
      </p:sp>
      <p:sp>
        <p:nvSpPr>
          <p:cNvPr id="3" name="TextBox 2">
            <a:extLst>
              <a:ext uri="{FF2B5EF4-FFF2-40B4-BE49-F238E27FC236}">
                <a16:creationId xmlns:a16="http://schemas.microsoft.com/office/drawing/2014/main" id="{3F3BF413-83DC-D10F-9541-6F4C938BA785}"/>
              </a:ext>
            </a:extLst>
          </p:cNvPr>
          <p:cNvSpPr txBox="1"/>
          <p:nvPr/>
        </p:nvSpPr>
        <p:spPr>
          <a:xfrm>
            <a:off x="9738839" y="1860848"/>
            <a:ext cx="2386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Bad accuracy</a:t>
            </a:r>
          </a:p>
        </p:txBody>
      </p:sp>
      <p:pic>
        <p:nvPicPr>
          <p:cNvPr id="5" name="Picture 4" descr="A graph with blue dots and red lines&#10;&#10;Description automatically generated">
            <a:extLst>
              <a:ext uri="{FF2B5EF4-FFF2-40B4-BE49-F238E27FC236}">
                <a16:creationId xmlns:a16="http://schemas.microsoft.com/office/drawing/2014/main" id="{EA0E99B6-6EBB-EAB7-3667-3790C3AB9B33}"/>
              </a:ext>
            </a:extLst>
          </p:cNvPr>
          <p:cNvPicPr>
            <a:picLocks noChangeAspect="1"/>
          </p:cNvPicPr>
          <p:nvPr/>
        </p:nvPicPr>
        <p:blipFill>
          <a:blip r:embed="rId3"/>
          <a:stretch>
            <a:fillRect/>
          </a:stretch>
        </p:blipFill>
        <p:spPr>
          <a:xfrm>
            <a:off x="1309019" y="1341351"/>
            <a:ext cx="8041967" cy="5512364"/>
          </a:xfrm>
          <a:prstGeom prst="rect">
            <a:avLst/>
          </a:prstGeom>
        </p:spPr>
      </p:pic>
    </p:spTree>
    <p:extLst>
      <p:ext uri="{BB962C8B-B14F-4D97-AF65-F5344CB8AC3E}">
        <p14:creationId xmlns:p14="http://schemas.microsoft.com/office/powerpoint/2010/main" val="3304217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a:xfrm>
            <a:off x="480419" y="6341363"/>
            <a:ext cx="302281" cy="365760"/>
          </a:xfrm>
        </p:spPr>
        <p:txBody>
          <a:bodyPr/>
          <a:lstStyle/>
          <a:p>
            <a:fld id="{4FAB73BC-B049-4115-A692-8D63A059BFB8}" type="slidenum">
              <a:rPr lang="en-US" noProof="0" smtClean="0"/>
              <a:pPr/>
              <a:t>15</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1200329"/>
          </a:xfrm>
          <a:prstGeom prst="rect">
            <a:avLst/>
          </a:prstGeom>
          <a:noFill/>
        </p:spPr>
        <p:txBody>
          <a:bodyPr wrap="square">
            <a:spAutoFit/>
          </a:bodyPr>
          <a:lstStyle/>
          <a:p>
            <a:r>
              <a:rPr lang="en-CA" dirty="0"/>
              <a:t>(</a:t>
            </a:r>
            <a:r>
              <a:rPr lang="en-CA" b="1" dirty="0"/>
              <a:t>FAILURE MODEL 1)</a:t>
            </a:r>
            <a:r>
              <a:rPr lang="en-CA" dirty="0"/>
              <a:t> </a:t>
            </a:r>
          </a:p>
          <a:p>
            <a:r>
              <a:rPr lang="en-CA" dirty="0"/>
              <a:t>Target Variable: Annual suicide rate (number of suicides per population) for each year.</a:t>
            </a:r>
          </a:p>
          <a:p>
            <a:r>
              <a:rPr lang="en-CA" dirty="0"/>
              <a:t>Objective: Predict future suicide rates for the next three years (2025,2026,2027) based on historical trends and relevant predictors.</a:t>
            </a:r>
          </a:p>
        </p:txBody>
      </p:sp>
      <p:pic>
        <p:nvPicPr>
          <p:cNvPr id="5" name="Picture 4" descr="A graph with blue dots&#10;&#10;Description automatically generated">
            <a:extLst>
              <a:ext uri="{FF2B5EF4-FFF2-40B4-BE49-F238E27FC236}">
                <a16:creationId xmlns:a16="http://schemas.microsoft.com/office/drawing/2014/main" id="{CADBDF9B-0CAF-2F73-EE93-D9216E9E9973}"/>
              </a:ext>
            </a:extLst>
          </p:cNvPr>
          <p:cNvPicPr>
            <a:picLocks noChangeAspect="1"/>
          </p:cNvPicPr>
          <p:nvPr/>
        </p:nvPicPr>
        <p:blipFill>
          <a:blip r:embed="rId2"/>
          <a:stretch>
            <a:fillRect/>
          </a:stretch>
        </p:blipFill>
        <p:spPr>
          <a:xfrm>
            <a:off x="818070" y="1341006"/>
            <a:ext cx="7942226" cy="5516994"/>
          </a:xfrm>
          <a:prstGeom prst="rect">
            <a:avLst/>
          </a:prstGeom>
        </p:spPr>
      </p:pic>
      <p:sp>
        <p:nvSpPr>
          <p:cNvPr id="2" name="TextBox 1">
            <a:extLst>
              <a:ext uri="{FF2B5EF4-FFF2-40B4-BE49-F238E27FC236}">
                <a16:creationId xmlns:a16="http://schemas.microsoft.com/office/drawing/2014/main" id="{AC0AA628-6750-377D-3E10-574AD0DA9C1A}"/>
              </a:ext>
            </a:extLst>
          </p:cNvPr>
          <p:cNvSpPr txBox="1"/>
          <p:nvPr/>
        </p:nvSpPr>
        <p:spPr>
          <a:xfrm>
            <a:off x="8906712" y="2202449"/>
            <a:ext cx="30243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Random forest Regression</a:t>
            </a:r>
          </a:p>
        </p:txBody>
      </p:sp>
      <p:sp>
        <p:nvSpPr>
          <p:cNvPr id="3" name="TextBox 2">
            <a:extLst>
              <a:ext uri="{FF2B5EF4-FFF2-40B4-BE49-F238E27FC236}">
                <a16:creationId xmlns:a16="http://schemas.microsoft.com/office/drawing/2014/main" id="{94D01AAD-C4F6-31CD-27B5-094149D89820}"/>
              </a:ext>
            </a:extLst>
          </p:cNvPr>
          <p:cNvSpPr txBox="1"/>
          <p:nvPr/>
        </p:nvSpPr>
        <p:spPr>
          <a:xfrm>
            <a:off x="8906712" y="1833117"/>
            <a:ext cx="263768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Wrong predictions</a:t>
            </a:r>
          </a:p>
        </p:txBody>
      </p:sp>
    </p:spTree>
    <p:extLst>
      <p:ext uri="{BB962C8B-B14F-4D97-AF65-F5344CB8AC3E}">
        <p14:creationId xmlns:p14="http://schemas.microsoft.com/office/powerpoint/2010/main" val="2527049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screenshot of a computer&#10;&#10;Description automatically generated">
            <a:extLst>
              <a:ext uri="{FF2B5EF4-FFF2-40B4-BE49-F238E27FC236}">
                <a16:creationId xmlns:a16="http://schemas.microsoft.com/office/drawing/2014/main" id="{08341760-6E02-56FE-1449-C06B9DEA464A}"/>
              </a:ext>
            </a:extLst>
          </p:cNvPr>
          <p:cNvPicPr>
            <a:picLocks noGrp="1" noChangeAspect="1"/>
          </p:cNvPicPr>
          <p:nvPr>
            <p:ph type="pic" sz="quarter" idx="17"/>
          </p:nvPr>
        </p:nvPicPr>
        <p:blipFill>
          <a:blip r:embed="rId2"/>
          <a:srcRect l="15181" r="15181"/>
          <a:stretch>
            <a:fillRect/>
          </a:stretch>
        </p:blipFill>
        <p:spPr/>
      </p:pic>
      <p:sp>
        <p:nvSpPr>
          <p:cNvPr id="5" name="Slide Number Placeholder 4">
            <a:extLst>
              <a:ext uri="{FF2B5EF4-FFF2-40B4-BE49-F238E27FC236}">
                <a16:creationId xmlns:a16="http://schemas.microsoft.com/office/drawing/2014/main" id="{358CA1C9-5293-AAE5-4DB4-A4B3437D02BB}"/>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2660500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F4761F-D1A3-47E2-D7C0-99B6A2BC172F}"/>
              </a:ext>
            </a:extLst>
          </p:cNvPr>
          <p:cNvSpPr>
            <a:spLocks noGrp="1"/>
          </p:cNvSpPr>
          <p:nvPr>
            <p:ph type="sldNum" sz="quarter" idx="4"/>
          </p:nvPr>
        </p:nvSpPr>
        <p:spPr/>
        <p:txBody>
          <a:bodyPr/>
          <a:lstStyle/>
          <a:p>
            <a:fld id="{4FAB73BC-B049-4115-A692-8D63A059BFB8}" type="slidenum">
              <a:rPr lang="en-US" noProof="0" smtClean="0"/>
              <a:pPr/>
              <a:t>17</a:t>
            </a:fld>
            <a:endParaRPr lang="en-US" noProof="0" dirty="0"/>
          </a:p>
        </p:txBody>
      </p:sp>
      <p:pic>
        <p:nvPicPr>
          <p:cNvPr id="19" name="Picture Placeholder 18" descr="A screenshot of a computer&#10;&#10;Description automatically generated">
            <a:extLst>
              <a:ext uri="{FF2B5EF4-FFF2-40B4-BE49-F238E27FC236}">
                <a16:creationId xmlns:a16="http://schemas.microsoft.com/office/drawing/2014/main" id="{23E95432-254C-9328-51AC-04F667120DF5}"/>
              </a:ext>
            </a:extLst>
          </p:cNvPr>
          <p:cNvPicPr>
            <a:picLocks noGrp="1" noChangeAspect="1"/>
          </p:cNvPicPr>
          <p:nvPr>
            <p:ph type="pic" sz="quarter" idx="17"/>
          </p:nvPr>
        </p:nvPicPr>
        <p:blipFill>
          <a:blip r:embed="rId2"/>
          <a:srcRect t="9275" b="9275"/>
          <a:stretch>
            <a:fillRect/>
          </a:stretch>
        </p:blipFill>
        <p:spPr>
          <a:xfrm>
            <a:off x="931069" y="1159359"/>
            <a:ext cx="10421515" cy="5332412"/>
          </a:xfrm>
        </p:spPr>
      </p:pic>
    </p:spTree>
    <p:extLst>
      <p:ext uri="{BB962C8B-B14F-4D97-AF65-F5344CB8AC3E}">
        <p14:creationId xmlns:p14="http://schemas.microsoft.com/office/powerpoint/2010/main" val="2388386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18</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1200329"/>
          </a:xfrm>
          <a:prstGeom prst="rect">
            <a:avLst/>
          </a:prstGeom>
          <a:noFill/>
        </p:spPr>
        <p:txBody>
          <a:bodyPr wrap="square">
            <a:spAutoFit/>
          </a:bodyPr>
          <a:lstStyle/>
          <a:p>
            <a:r>
              <a:rPr lang="en-CA" dirty="0"/>
              <a:t>(</a:t>
            </a:r>
            <a:r>
              <a:rPr lang="en-CA" b="1" dirty="0"/>
              <a:t>SUCCESS MODEL 1) </a:t>
            </a:r>
            <a:r>
              <a:rPr lang="en-CA" dirty="0"/>
              <a:t>Suicide Rates:</a:t>
            </a:r>
          </a:p>
          <a:p>
            <a:r>
              <a:rPr lang="en-CA" dirty="0"/>
              <a:t>Target Variable: Annual suicide rate (number of suicides per population) for each year.</a:t>
            </a:r>
          </a:p>
          <a:p>
            <a:r>
              <a:rPr lang="en-CA" dirty="0"/>
              <a:t>Objective: Predict future suicide rates for the next three years (2025,2026,2027) based on historical trends and relevant predictors.</a:t>
            </a:r>
          </a:p>
        </p:txBody>
      </p:sp>
      <p:pic>
        <p:nvPicPr>
          <p:cNvPr id="5" name="Picture 4" descr="A close-up of a text&#10;&#10;Description automatically generated">
            <a:extLst>
              <a:ext uri="{FF2B5EF4-FFF2-40B4-BE49-F238E27FC236}">
                <a16:creationId xmlns:a16="http://schemas.microsoft.com/office/drawing/2014/main" id="{24D30779-5467-3686-7D40-5B95ED631F1B}"/>
              </a:ext>
            </a:extLst>
          </p:cNvPr>
          <p:cNvPicPr>
            <a:picLocks noChangeAspect="1"/>
          </p:cNvPicPr>
          <p:nvPr/>
        </p:nvPicPr>
        <p:blipFill>
          <a:blip r:embed="rId2"/>
          <a:stretch>
            <a:fillRect/>
          </a:stretch>
        </p:blipFill>
        <p:spPr>
          <a:xfrm>
            <a:off x="9465348" y="1350521"/>
            <a:ext cx="2674852" cy="426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AD4A5B91-FEB6-BE61-F794-F44A63FA6254}"/>
              </a:ext>
            </a:extLst>
          </p:cNvPr>
          <p:cNvSpPr txBox="1"/>
          <p:nvPr/>
        </p:nvSpPr>
        <p:spPr>
          <a:xfrm>
            <a:off x="9438732" y="1833117"/>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60% Accuracy</a:t>
            </a:r>
          </a:p>
        </p:txBody>
      </p:sp>
      <p:sp>
        <p:nvSpPr>
          <p:cNvPr id="12" name="TextBox 11">
            <a:extLst>
              <a:ext uri="{FF2B5EF4-FFF2-40B4-BE49-F238E27FC236}">
                <a16:creationId xmlns:a16="http://schemas.microsoft.com/office/drawing/2014/main" id="{8E99E9A1-5B36-9F84-77BB-BD87FA8AFF0E}"/>
              </a:ext>
            </a:extLst>
          </p:cNvPr>
          <p:cNvSpPr txBox="1"/>
          <p:nvPr/>
        </p:nvSpPr>
        <p:spPr>
          <a:xfrm>
            <a:off x="9768408" y="2996952"/>
            <a:ext cx="1469077" cy="792088"/>
          </a:xfrm>
          <a:prstGeom prst="rect">
            <a:avLst/>
          </a:prstGeom>
          <a:noFill/>
        </p:spPr>
        <p:txBody>
          <a:bodyPr wrap="square" rtlCol="0">
            <a:spAutoFit/>
          </a:bodyPr>
          <a:lstStyle/>
          <a:p>
            <a:endParaRPr lang="en-CA" dirty="0"/>
          </a:p>
        </p:txBody>
      </p:sp>
      <p:sp>
        <p:nvSpPr>
          <p:cNvPr id="13" name="TextBox 12">
            <a:extLst>
              <a:ext uri="{FF2B5EF4-FFF2-40B4-BE49-F238E27FC236}">
                <a16:creationId xmlns:a16="http://schemas.microsoft.com/office/drawing/2014/main" id="{E3C18527-EE39-B0F1-70B5-8CC88DCE9C87}"/>
              </a:ext>
            </a:extLst>
          </p:cNvPr>
          <p:cNvSpPr txBox="1"/>
          <p:nvPr/>
        </p:nvSpPr>
        <p:spPr>
          <a:xfrm>
            <a:off x="9438732" y="2202449"/>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Linear Regression</a:t>
            </a:r>
          </a:p>
        </p:txBody>
      </p:sp>
      <p:pic>
        <p:nvPicPr>
          <p:cNvPr id="4" name="Picture 3" descr="A graph with a red line and blue dots&#10;&#10;Description automatically generated">
            <a:extLst>
              <a:ext uri="{FF2B5EF4-FFF2-40B4-BE49-F238E27FC236}">
                <a16:creationId xmlns:a16="http://schemas.microsoft.com/office/drawing/2014/main" id="{444DE85F-F08E-B89B-54E0-476370D1686D}"/>
              </a:ext>
            </a:extLst>
          </p:cNvPr>
          <p:cNvPicPr>
            <a:picLocks noChangeAspect="1"/>
          </p:cNvPicPr>
          <p:nvPr/>
        </p:nvPicPr>
        <p:blipFill>
          <a:blip r:embed="rId3"/>
          <a:stretch>
            <a:fillRect/>
          </a:stretch>
        </p:blipFill>
        <p:spPr>
          <a:xfrm>
            <a:off x="1559496" y="1341006"/>
            <a:ext cx="7879237" cy="5516994"/>
          </a:xfrm>
          <a:prstGeom prst="rect">
            <a:avLst/>
          </a:prstGeom>
        </p:spPr>
      </p:pic>
    </p:spTree>
    <p:extLst>
      <p:ext uri="{BB962C8B-B14F-4D97-AF65-F5344CB8AC3E}">
        <p14:creationId xmlns:p14="http://schemas.microsoft.com/office/powerpoint/2010/main" val="577812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19</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1477328"/>
          </a:xfrm>
          <a:prstGeom prst="rect">
            <a:avLst/>
          </a:prstGeom>
          <a:noFill/>
        </p:spPr>
        <p:txBody>
          <a:bodyPr wrap="square">
            <a:spAutoFit/>
          </a:bodyPr>
          <a:lstStyle/>
          <a:p>
            <a:r>
              <a:rPr lang="en-US" dirty="0"/>
              <a:t>(</a:t>
            </a:r>
            <a:r>
              <a:rPr lang="en-US" b="1" dirty="0"/>
              <a:t>MODEL 2) </a:t>
            </a:r>
            <a:r>
              <a:rPr lang="en-US" dirty="0"/>
              <a:t>Symptoms of Anxiety or Depression:</a:t>
            </a:r>
          </a:p>
          <a:p>
            <a:r>
              <a:rPr lang="en-US" dirty="0"/>
              <a:t>Target Variable: Variable indicating whether an individual exhibits symptoms of anxiety or depression (e.g., diagnosed with anxiety or depression disorder).</a:t>
            </a:r>
          </a:p>
          <a:p>
            <a:r>
              <a:rPr lang="en-US" dirty="0"/>
              <a:t>Objective: Predict the likelihood of an individual experiencing symptoms of anxiety or depression based on demographic, socioeconomic, and other relevant factors.</a:t>
            </a:r>
          </a:p>
        </p:txBody>
      </p:sp>
      <p:pic>
        <p:nvPicPr>
          <p:cNvPr id="3" name="Picture 2" descr="A screenshot of a computer&#10;&#10;Description automatically generated">
            <a:extLst>
              <a:ext uri="{FF2B5EF4-FFF2-40B4-BE49-F238E27FC236}">
                <a16:creationId xmlns:a16="http://schemas.microsoft.com/office/drawing/2014/main" id="{7DAF502B-E3EE-1A1A-84FF-07814D040D21}"/>
              </a:ext>
            </a:extLst>
          </p:cNvPr>
          <p:cNvPicPr>
            <a:picLocks noChangeAspect="1"/>
          </p:cNvPicPr>
          <p:nvPr/>
        </p:nvPicPr>
        <p:blipFill>
          <a:blip r:embed="rId2"/>
          <a:stretch>
            <a:fillRect/>
          </a:stretch>
        </p:blipFill>
        <p:spPr>
          <a:xfrm>
            <a:off x="2540962" y="1612567"/>
            <a:ext cx="6897770" cy="5051355"/>
          </a:xfrm>
          <a:prstGeom prst="rect">
            <a:avLst/>
          </a:prstGeom>
        </p:spPr>
      </p:pic>
      <p:sp>
        <p:nvSpPr>
          <p:cNvPr id="2" name="TextBox 1">
            <a:extLst>
              <a:ext uri="{FF2B5EF4-FFF2-40B4-BE49-F238E27FC236}">
                <a16:creationId xmlns:a16="http://schemas.microsoft.com/office/drawing/2014/main" id="{139510A5-9C0E-DFD4-4D04-EDD150B7F16F}"/>
              </a:ext>
            </a:extLst>
          </p:cNvPr>
          <p:cNvSpPr txBox="1"/>
          <p:nvPr/>
        </p:nvSpPr>
        <p:spPr>
          <a:xfrm>
            <a:off x="9438732" y="1833117"/>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65%-70% Accuracy</a:t>
            </a:r>
          </a:p>
        </p:txBody>
      </p:sp>
      <p:sp>
        <p:nvSpPr>
          <p:cNvPr id="4" name="TextBox 3">
            <a:extLst>
              <a:ext uri="{FF2B5EF4-FFF2-40B4-BE49-F238E27FC236}">
                <a16:creationId xmlns:a16="http://schemas.microsoft.com/office/drawing/2014/main" id="{3149D557-23DA-CEF1-33AF-2B95F33AB216}"/>
              </a:ext>
            </a:extLst>
          </p:cNvPr>
          <p:cNvSpPr txBox="1"/>
          <p:nvPr/>
        </p:nvSpPr>
        <p:spPr>
          <a:xfrm>
            <a:off x="9438732" y="2202449"/>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Logistic Regression</a:t>
            </a:r>
          </a:p>
        </p:txBody>
      </p:sp>
    </p:spTree>
    <p:extLst>
      <p:ext uri="{BB962C8B-B14F-4D97-AF65-F5344CB8AC3E}">
        <p14:creationId xmlns:p14="http://schemas.microsoft.com/office/powerpoint/2010/main" val="2321895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FC61-458A-10C4-E9AD-1C5BFAC17818}"/>
              </a:ext>
            </a:extLst>
          </p:cNvPr>
          <p:cNvSpPr>
            <a:spLocks noGrp="1"/>
          </p:cNvSpPr>
          <p:nvPr>
            <p:ph type="title"/>
          </p:nvPr>
        </p:nvSpPr>
        <p:spPr>
          <a:xfrm>
            <a:off x="548640" y="990600"/>
            <a:ext cx="10805160" cy="638200"/>
          </a:xfrm>
        </p:spPr>
        <p:txBody>
          <a:bodyPr>
            <a:normAutofit fontScale="90000"/>
          </a:bodyPr>
          <a:lstStyle/>
          <a:p>
            <a:r>
              <a:rPr lang="en-US" dirty="0"/>
              <a:t>Group MEMBERS</a:t>
            </a:r>
            <a:endParaRPr lang="en-CA" dirty="0"/>
          </a:p>
        </p:txBody>
      </p:sp>
      <p:graphicFrame>
        <p:nvGraphicFramePr>
          <p:cNvPr id="6" name="Content Placeholder 5">
            <a:extLst>
              <a:ext uri="{FF2B5EF4-FFF2-40B4-BE49-F238E27FC236}">
                <a16:creationId xmlns:a16="http://schemas.microsoft.com/office/drawing/2014/main" id="{33307B79-3227-C54B-EDE5-DFCD06B61C0D}"/>
              </a:ext>
            </a:extLst>
          </p:cNvPr>
          <p:cNvGraphicFramePr>
            <a:graphicFrameLocks noGrp="1"/>
          </p:cNvGraphicFramePr>
          <p:nvPr>
            <p:ph sz="quarter" idx="13"/>
            <p:extLst>
              <p:ext uri="{D42A27DB-BD31-4B8C-83A1-F6EECF244321}">
                <p14:modId xmlns:p14="http://schemas.microsoft.com/office/powerpoint/2010/main" val="1340468614"/>
              </p:ext>
            </p:extLst>
          </p:nvPr>
        </p:nvGraphicFramePr>
        <p:xfrm>
          <a:off x="549275" y="2667000"/>
          <a:ext cx="10288588" cy="1483360"/>
        </p:xfrm>
        <a:graphic>
          <a:graphicData uri="http://schemas.openxmlformats.org/drawingml/2006/table">
            <a:tbl>
              <a:tblPr firstRow="1" bandRow="1">
                <a:tableStyleId>{BDBED569-4797-4DF1-A0F4-6AAB3CD982D8}</a:tableStyleId>
              </a:tblPr>
              <a:tblGrid>
                <a:gridCol w="5144294">
                  <a:extLst>
                    <a:ext uri="{9D8B030D-6E8A-4147-A177-3AD203B41FA5}">
                      <a16:colId xmlns:a16="http://schemas.microsoft.com/office/drawing/2014/main" val="3540401346"/>
                    </a:ext>
                  </a:extLst>
                </a:gridCol>
                <a:gridCol w="5144294">
                  <a:extLst>
                    <a:ext uri="{9D8B030D-6E8A-4147-A177-3AD203B41FA5}">
                      <a16:colId xmlns:a16="http://schemas.microsoft.com/office/drawing/2014/main" val="98769692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Sovanny Sreng  -- Team Leader</a:t>
                      </a:r>
                      <a:endParaRPr lang="en-CA" dirty="0"/>
                    </a:p>
                  </a:txBody>
                  <a:tcPr/>
                </a:tc>
                <a:tc>
                  <a:txBody>
                    <a:bodyPr/>
                    <a:lstStyle/>
                    <a:p>
                      <a:r>
                        <a:rPr lang="en-US" dirty="0"/>
                        <a:t>Data Visualization, Analysis and Interactivity</a:t>
                      </a:r>
                      <a:endParaRPr lang="en-CA" dirty="0"/>
                    </a:p>
                  </a:txBody>
                  <a:tcPr/>
                </a:tc>
                <a:extLst>
                  <a:ext uri="{0D108BD9-81ED-4DB2-BD59-A6C34878D82A}">
                    <a16:rowId xmlns:a16="http://schemas.microsoft.com/office/drawing/2014/main" val="2865403674"/>
                  </a:ext>
                </a:extLst>
              </a:tr>
              <a:tr h="370840">
                <a:tc>
                  <a:txBody>
                    <a:bodyPr/>
                    <a:lstStyle/>
                    <a:p>
                      <a:r>
                        <a:rPr lang="en-US" dirty="0"/>
                        <a:t>Hanh Tran</a:t>
                      </a:r>
                      <a:endParaRPr lang="en-CA" dirty="0"/>
                    </a:p>
                  </a:txBody>
                  <a:tcPr/>
                </a:tc>
                <a:tc>
                  <a:txBody>
                    <a:bodyPr/>
                    <a:lstStyle/>
                    <a:p>
                      <a:r>
                        <a:rPr lang="en-US" dirty="0"/>
                        <a:t>Data Visualization, Analysis and Interactivity</a:t>
                      </a:r>
                      <a:endParaRPr lang="en-CA" dirty="0"/>
                    </a:p>
                  </a:txBody>
                  <a:tcPr/>
                </a:tc>
                <a:extLst>
                  <a:ext uri="{0D108BD9-81ED-4DB2-BD59-A6C34878D82A}">
                    <a16:rowId xmlns:a16="http://schemas.microsoft.com/office/drawing/2014/main" val="1150229472"/>
                  </a:ext>
                </a:extLst>
              </a:tr>
              <a:tr h="370840">
                <a:tc>
                  <a:txBody>
                    <a:bodyPr/>
                    <a:lstStyle/>
                    <a:p>
                      <a:r>
                        <a:rPr lang="en-US" dirty="0"/>
                        <a:t>Vasant Dave</a:t>
                      </a:r>
                      <a:endParaRPr lang="en-CA" dirty="0"/>
                    </a:p>
                  </a:txBody>
                  <a:tcPr/>
                </a:tc>
                <a:tc>
                  <a:txBody>
                    <a:bodyPr/>
                    <a:lstStyle/>
                    <a:p>
                      <a:r>
                        <a:rPr lang="en-US" dirty="0"/>
                        <a:t>Documentation &amp; Data Modeling</a:t>
                      </a:r>
                      <a:endParaRPr lang="en-CA" dirty="0"/>
                    </a:p>
                  </a:txBody>
                  <a:tcPr/>
                </a:tc>
                <a:extLst>
                  <a:ext uri="{0D108BD9-81ED-4DB2-BD59-A6C34878D82A}">
                    <a16:rowId xmlns:a16="http://schemas.microsoft.com/office/drawing/2014/main" val="2909844828"/>
                  </a:ext>
                </a:extLst>
              </a:tr>
              <a:tr h="370840">
                <a:tc>
                  <a:txBody>
                    <a:bodyPr/>
                    <a:lstStyle/>
                    <a:p>
                      <a:r>
                        <a:rPr lang="en-US" dirty="0"/>
                        <a:t>Daniel Idogun</a:t>
                      </a:r>
                      <a:endParaRPr lang="en-CA" dirty="0"/>
                    </a:p>
                  </a:txBody>
                  <a:tcPr/>
                </a:tc>
                <a:tc>
                  <a:txBody>
                    <a:bodyPr/>
                    <a:lstStyle/>
                    <a:p>
                      <a:r>
                        <a:rPr lang="en-US" dirty="0"/>
                        <a:t>Data Cleaning and Preparation</a:t>
                      </a:r>
                      <a:endParaRPr lang="en-CA" dirty="0"/>
                    </a:p>
                  </a:txBody>
                  <a:tcPr/>
                </a:tc>
                <a:extLst>
                  <a:ext uri="{0D108BD9-81ED-4DB2-BD59-A6C34878D82A}">
                    <a16:rowId xmlns:a16="http://schemas.microsoft.com/office/drawing/2014/main" val="18723759"/>
                  </a:ext>
                </a:extLst>
              </a:tr>
            </a:tbl>
          </a:graphicData>
        </a:graphic>
      </p:graphicFrame>
      <p:sp>
        <p:nvSpPr>
          <p:cNvPr id="5" name="Slide Number Placeholder 4">
            <a:extLst>
              <a:ext uri="{FF2B5EF4-FFF2-40B4-BE49-F238E27FC236}">
                <a16:creationId xmlns:a16="http://schemas.microsoft.com/office/drawing/2014/main" id="{651D8114-1620-E94B-F6B0-CAADC269989A}"/>
              </a:ext>
            </a:extLst>
          </p:cNvPr>
          <p:cNvSpPr>
            <a:spLocks noGrp="1"/>
          </p:cNvSpPr>
          <p:nvPr>
            <p:ph type="sldNum" sz="quarter" idx="4"/>
          </p:nvPr>
        </p:nvSpPr>
        <p:spPr/>
        <p:txBody>
          <a:bodyPr/>
          <a:lstStyle/>
          <a:p>
            <a:fld id="{4FAB73BC-B049-4115-A692-8D63A059BFB8}" type="slidenum">
              <a:rPr lang="en-US" noProof="0" smtClean="0"/>
              <a:pPr/>
              <a:t>2</a:t>
            </a:fld>
            <a:endParaRPr lang="en-US" noProof="0" dirty="0"/>
          </a:p>
        </p:txBody>
      </p:sp>
    </p:spTree>
    <p:extLst>
      <p:ext uri="{BB962C8B-B14F-4D97-AF65-F5344CB8AC3E}">
        <p14:creationId xmlns:p14="http://schemas.microsoft.com/office/powerpoint/2010/main" val="168701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a:xfrm>
            <a:off x="153857" y="6260516"/>
            <a:ext cx="302281" cy="365760"/>
          </a:xfrm>
        </p:spPr>
        <p:txBody>
          <a:bodyPr/>
          <a:lstStyle/>
          <a:p>
            <a:fld id="{4FAB73BC-B049-4115-A692-8D63A059BFB8}" type="slidenum">
              <a:rPr lang="en-US" noProof="0" smtClean="0"/>
              <a:pPr/>
              <a:t>20</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7"/>
            <a:ext cx="11737304" cy="1200329"/>
          </a:xfrm>
          <a:prstGeom prst="rect">
            <a:avLst/>
          </a:prstGeom>
          <a:noFill/>
        </p:spPr>
        <p:txBody>
          <a:bodyPr wrap="square">
            <a:spAutoFit/>
          </a:bodyPr>
          <a:lstStyle/>
          <a:p>
            <a:r>
              <a:rPr lang="en-US" dirty="0"/>
              <a:t>(</a:t>
            </a:r>
            <a:r>
              <a:rPr lang="en-US" b="1" dirty="0"/>
              <a:t>MODEL 3) </a:t>
            </a:r>
            <a:r>
              <a:rPr lang="en-US" dirty="0"/>
              <a:t>Mental Care Received:</a:t>
            </a:r>
          </a:p>
          <a:p>
            <a:r>
              <a:rPr lang="en-US" dirty="0"/>
              <a:t>Target Variable: Type of mental care received by individuals (e.g., prescription medication, counseling).</a:t>
            </a:r>
          </a:p>
          <a:p>
            <a:r>
              <a:rPr lang="en-US" dirty="0"/>
              <a:t>Objective: Predict the type of mental care an individual is likely to receive based on their characteristics, symptoms, and other relevant predictors.</a:t>
            </a:r>
          </a:p>
        </p:txBody>
      </p:sp>
      <p:sp>
        <p:nvSpPr>
          <p:cNvPr id="2" name="TextBox 1">
            <a:extLst>
              <a:ext uri="{FF2B5EF4-FFF2-40B4-BE49-F238E27FC236}">
                <a16:creationId xmlns:a16="http://schemas.microsoft.com/office/drawing/2014/main" id="{139510A5-9C0E-DFD4-4D04-EDD150B7F16F}"/>
              </a:ext>
            </a:extLst>
          </p:cNvPr>
          <p:cNvSpPr txBox="1"/>
          <p:nvPr/>
        </p:nvSpPr>
        <p:spPr>
          <a:xfrm>
            <a:off x="9438732" y="1833117"/>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60-70% Accuracy</a:t>
            </a:r>
          </a:p>
        </p:txBody>
      </p:sp>
      <p:sp>
        <p:nvSpPr>
          <p:cNvPr id="6" name="TextBox 5">
            <a:extLst>
              <a:ext uri="{FF2B5EF4-FFF2-40B4-BE49-F238E27FC236}">
                <a16:creationId xmlns:a16="http://schemas.microsoft.com/office/drawing/2014/main" id="{129D681E-CEC4-D9EE-102D-BCBA1558FDD0}"/>
              </a:ext>
            </a:extLst>
          </p:cNvPr>
          <p:cNvSpPr txBox="1"/>
          <p:nvPr/>
        </p:nvSpPr>
        <p:spPr>
          <a:xfrm>
            <a:off x="9438732" y="2202449"/>
            <a:ext cx="24633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dirty="0"/>
              <a:t>Random Forest</a:t>
            </a:r>
          </a:p>
        </p:txBody>
      </p:sp>
      <p:pic>
        <p:nvPicPr>
          <p:cNvPr id="10" name="Picture 9" descr="A close-up of a message&#10;&#10;Description automatically generated">
            <a:extLst>
              <a:ext uri="{FF2B5EF4-FFF2-40B4-BE49-F238E27FC236}">
                <a16:creationId xmlns:a16="http://schemas.microsoft.com/office/drawing/2014/main" id="{673BC505-475A-055C-D160-C65853DCC7D9}"/>
              </a:ext>
            </a:extLst>
          </p:cNvPr>
          <p:cNvPicPr>
            <a:picLocks noChangeAspect="1"/>
          </p:cNvPicPr>
          <p:nvPr/>
        </p:nvPicPr>
        <p:blipFill>
          <a:blip r:embed="rId2"/>
          <a:stretch>
            <a:fillRect/>
          </a:stretch>
        </p:blipFill>
        <p:spPr>
          <a:xfrm>
            <a:off x="407369" y="1384657"/>
            <a:ext cx="8928992" cy="5231499"/>
          </a:xfrm>
          <a:prstGeom prst="rect">
            <a:avLst/>
          </a:prstGeom>
        </p:spPr>
      </p:pic>
    </p:spTree>
    <p:extLst>
      <p:ext uri="{BB962C8B-B14F-4D97-AF65-F5344CB8AC3E}">
        <p14:creationId xmlns:p14="http://schemas.microsoft.com/office/powerpoint/2010/main" val="695150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69946DC-CC20-9FAC-682C-EF683767C8C9}"/>
              </a:ext>
            </a:extLst>
          </p:cNvPr>
          <p:cNvSpPr>
            <a:spLocks noGrp="1"/>
          </p:cNvSpPr>
          <p:nvPr>
            <p:ph type="sldNum" sz="quarter" idx="4"/>
          </p:nvPr>
        </p:nvSpPr>
        <p:spPr/>
        <p:txBody>
          <a:bodyPr/>
          <a:lstStyle/>
          <a:p>
            <a:fld id="{4FAB73BC-B049-4115-A692-8D63A059BFB8}" type="slidenum">
              <a:rPr lang="en-US" noProof="0" smtClean="0"/>
              <a:pPr/>
              <a:t>21</a:t>
            </a:fld>
            <a:endParaRPr lang="en-US" noProof="0" dirty="0"/>
          </a:p>
        </p:txBody>
      </p:sp>
      <p:sp>
        <p:nvSpPr>
          <p:cNvPr id="9" name="TextBox 8">
            <a:extLst>
              <a:ext uri="{FF2B5EF4-FFF2-40B4-BE49-F238E27FC236}">
                <a16:creationId xmlns:a16="http://schemas.microsoft.com/office/drawing/2014/main" id="{6D95551B-C6E5-EE19-8617-197C92BAA822}"/>
              </a:ext>
            </a:extLst>
          </p:cNvPr>
          <p:cNvSpPr txBox="1"/>
          <p:nvPr/>
        </p:nvSpPr>
        <p:spPr>
          <a:xfrm>
            <a:off x="0" y="140676"/>
            <a:ext cx="12192000" cy="6124754"/>
          </a:xfrm>
          <a:prstGeom prst="rect">
            <a:avLst/>
          </a:prstGeom>
          <a:noFill/>
        </p:spPr>
        <p:txBody>
          <a:bodyPr wrap="square">
            <a:spAutoFit/>
          </a:bodyPr>
          <a:lstStyle/>
          <a:p>
            <a:r>
              <a:rPr lang="en-CA" b="1" dirty="0"/>
              <a:t>EVALUATION METRICS USED : MSE &amp; R2 SCORE</a:t>
            </a:r>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US" sz="2000" b="1" dirty="0"/>
          </a:p>
          <a:p>
            <a:endParaRPr lang="en-US" sz="2000" b="1" dirty="0"/>
          </a:p>
          <a:p>
            <a:endParaRPr lang="en-US" sz="2000" b="1" dirty="0"/>
          </a:p>
          <a:p>
            <a:endParaRPr lang="en-US" sz="2000" b="1" dirty="0"/>
          </a:p>
          <a:p>
            <a:r>
              <a:rPr lang="en-US" sz="2400" b="1" dirty="0"/>
              <a:t>Rate=</a:t>
            </a:r>
            <a:r>
              <a:rPr lang="en-US" sz="2400" b="1" dirty="0" err="1"/>
              <a:t>dxdy</a:t>
            </a:r>
            <a:r>
              <a:rPr lang="en-US" sz="2400" b="1" dirty="0"/>
              <a:t>=x' , which means the derivative of x . So, to calculate a rate, you must have two values changing, you fix a time, or any equivalent measure, and calculate their changes, then divide them. Your rate will tell you how the numerator variable changes with the denominator variable</a:t>
            </a:r>
          </a:p>
        </p:txBody>
      </p:sp>
      <p:pic>
        <p:nvPicPr>
          <p:cNvPr id="3" name="Picture 2" descr="A diagram of a mathematical equation&#10;&#10;Description automatically generated">
            <a:extLst>
              <a:ext uri="{FF2B5EF4-FFF2-40B4-BE49-F238E27FC236}">
                <a16:creationId xmlns:a16="http://schemas.microsoft.com/office/drawing/2014/main" id="{0746AAB7-2FEB-320F-0955-22C0F85DFA71}"/>
              </a:ext>
            </a:extLst>
          </p:cNvPr>
          <p:cNvPicPr>
            <a:picLocks noChangeAspect="1"/>
          </p:cNvPicPr>
          <p:nvPr/>
        </p:nvPicPr>
        <p:blipFill>
          <a:blip r:embed="rId3"/>
          <a:stretch>
            <a:fillRect/>
          </a:stretch>
        </p:blipFill>
        <p:spPr>
          <a:xfrm>
            <a:off x="2853124" y="1052736"/>
            <a:ext cx="3240360" cy="1552196"/>
          </a:xfrm>
          <a:prstGeom prst="rect">
            <a:avLst/>
          </a:prstGeom>
        </p:spPr>
        <p:style>
          <a:lnRef idx="2">
            <a:schemeClr val="dk1"/>
          </a:lnRef>
          <a:fillRef idx="1">
            <a:schemeClr val="lt1"/>
          </a:fillRef>
          <a:effectRef idx="0">
            <a:schemeClr val="dk1"/>
          </a:effectRef>
          <a:fontRef idx="minor">
            <a:schemeClr val="dk1"/>
          </a:fontRef>
        </p:style>
      </p:pic>
      <p:pic>
        <p:nvPicPr>
          <p:cNvPr id="5" name="Picture 4" descr="A mathematical equation with black letters&#10;&#10;Description automatically generated">
            <a:extLst>
              <a:ext uri="{FF2B5EF4-FFF2-40B4-BE49-F238E27FC236}">
                <a16:creationId xmlns:a16="http://schemas.microsoft.com/office/drawing/2014/main" id="{74207CC1-CF9C-5325-63AC-6F54D5D0285B}"/>
              </a:ext>
            </a:extLst>
          </p:cNvPr>
          <p:cNvPicPr>
            <a:picLocks noChangeAspect="1"/>
          </p:cNvPicPr>
          <p:nvPr/>
        </p:nvPicPr>
        <p:blipFill>
          <a:blip r:embed="rId4"/>
          <a:stretch>
            <a:fillRect/>
          </a:stretch>
        </p:blipFill>
        <p:spPr>
          <a:xfrm>
            <a:off x="6312024" y="1052736"/>
            <a:ext cx="3730769" cy="1638442"/>
          </a:xfrm>
          <a:prstGeom prst="rect">
            <a:avLst/>
          </a:prstGeom>
        </p:spPr>
        <p:style>
          <a:lnRef idx="2">
            <a:schemeClr val="dk1"/>
          </a:lnRef>
          <a:fillRef idx="1">
            <a:schemeClr val="lt1"/>
          </a:fillRef>
          <a:effectRef idx="0">
            <a:schemeClr val="dk1"/>
          </a:effectRef>
          <a:fontRef idx="minor">
            <a:schemeClr val="dk1"/>
          </a:fontRef>
        </p:style>
      </p:pic>
      <p:pic>
        <p:nvPicPr>
          <p:cNvPr id="2" name="Picture 1" descr="A black and white text&#10;&#10;Description automatically generated">
            <a:extLst>
              <a:ext uri="{FF2B5EF4-FFF2-40B4-BE49-F238E27FC236}">
                <a16:creationId xmlns:a16="http://schemas.microsoft.com/office/drawing/2014/main" id="{4ED9F5E4-CC1C-985F-1472-CF768C57CB27}"/>
              </a:ext>
            </a:extLst>
          </p:cNvPr>
          <p:cNvPicPr>
            <a:picLocks noChangeAspect="1"/>
          </p:cNvPicPr>
          <p:nvPr/>
        </p:nvPicPr>
        <p:blipFill>
          <a:blip r:embed="rId5"/>
          <a:stretch>
            <a:fillRect/>
          </a:stretch>
        </p:blipFill>
        <p:spPr>
          <a:xfrm>
            <a:off x="6301644" y="2793760"/>
            <a:ext cx="3528392" cy="1748541"/>
          </a:xfrm>
          <a:prstGeom prst="rect">
            <a:avLst/>
          </a:prstGeom>
        </p:spPr>
        <p:style>
          <a:lnRef idx="2">
            <a:schemeClr val="dk1"/>
          </a:lnRef>
          <a:fillRef idx="1">
            <a:schemeClr val="lt1"/>
          </a:fillRef>
          <a:effectRef idx="0">
            <a:schemeClr val="dk1"/>
          </a:effectRef>
          <a:fontRef idx="minor">
            <a:schemeClr val="dk1"/>
          </a:fontRef>
        </p:style>
      </p:pic>
      <p:pic>
        <p:nvPicPr>
          <p:cNvPr id="4" name="Picture 3" descr="A black text with black text&#10;&#10;Description automatically generated">
            <a:extLst>
              <a:ext uri="{FF2B5EF4-FFF2-40B4-BE49-F238E27FC236}">
                <a16:creationId xmlns:a16="http://schemas.microsoft.com/office/drawing/2014/main" id="{D700B8A0-D372-C32B-5F1D-94A50376AF09}"/>
              </a:ext>
            </a:extLst>
          </p:cNvPr>
          <p:cNvPicPr>
            <a:picLocks noChangeAspect="1"/>
          </p:cNvPicPr>
          <p:nvPr/>
        </p:nvPicPr>
        <p:blipFill>
          <a:blip r:embed="rId6"/>
          <a:stretch>
            <a:fillRect/>
          </a:stretch>
        </p:blipFill>
        <p:spPr>
          <a:xfrm>
            <a:off x="2783632" y="2863609"/>
            <a:ext cx="3309852" cy="1707028"/>
          </a:xfrm>
          <a:prstGeom prst="rect">
            <a:avLst/>
          </a:prstGeom>
        </p:spPr>
        <p:style>
          <a:lnRef idx="2">
            <a:schemeClr val="dk1"/>
          </a:lnRef>
          <a:fillRef idx="1">
            <a:schemeClr val="lt1"/>
          </a:fillRef>
          <a:effectRef idx="0">
            <a:schemeClr val="dk1"/>
          </a:effectRef>
          <a:fontRef idx="minor">
            <a:schemeClr val="dk1"/>
          </a:fontRef>
        </p:style>
      </p:pic>
      <p:sp>
        <p:nvSpPr>
          <p:cNvPr id="8" name="TextBox 7">
            <a:extLst>
              <a:ext uri="{FF2B5EF4-FFF2-40B4-BE49-F238E27FC236}">
                <a16:creationId xmlns:a16="http://schemas.microsoft.com/office/drawing/2014/main" id="{362F6F56-EAFA-15BA-48A4-E3ED4E24B3B5}"/>
              </a:ext>
            </a:extLst>
          </p:cNvPr>
          <p:cNvSpPr txBox="1"/>
          <p:nvPr/>
        </p:nvSpPr>
        <p:spPr>
          <a:xfrm>
            <a:off x="47328" y="3429000"/>
            <a:ext cx="2101879"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CA" b="1" dirty="0"/>
              <a:t>Suicide Rate= </a:t>
            </a:r>
          </a:p>
          <a:p>
            <a:r>
              <a:rPr lang="en-CA" b="1" dirty="0"/>
              <a:t>Population</a:t>
            </a:r>
          </a:p>
          <a:p>
            <a:r>
              <a:rPr lang="en-CA" b="1" dirty="0"/>
              <a:t>Number of suicides</a:t>
            </a:r>
          </a:p>
          <a:p>
            <a:r>
              <a:rPr lang="en-CA" b="1" dirty="0"/>
              <a:t>​×100,000</a:t>
            </a:r>
            <a:endParaRPr lang="en-US" sz="2000" b="1" dirty="0"/>
          </a:p>
        </p:txBody>
      </p:sp>
    </p:spTree>
    <p:extLst>
      <p:ext uri="{BB962C8B-B14F-4D97-AF65-F5344CB8AC3E}">
        <p14:creationId xmlns:p14="http://schemas.microsoft.com/office/powerpoint/2010/main" val="1561023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103823" y="826739"/>
            <a:ext cx="5013960" cy="629482"/>
          </a:xfrm>
        </p:spPr>
        <p:txBody>
          <a:bodyPr>
            <a:normAutofit fontScale="90000"/>
          </a:bodyPr>
          <a:lstStyle/>
          <a:p>
            <a:r>
              <a:rPr lang="en-US" dirty="0"/>
              <a:t>Data visualization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931069" y="809041"/>
            <a:ext cx="914400" cy="930275"/>
          </a:xfrm>
        </p:spPr>
      </p:pic>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a:xfrm>
            <a:off x="1199456" y="1825760"/>
            <a:ext cx="10513168" cy="4411551"/>
          </a:xfrm>
        </p:spPr>
        <p:txBody>
          <a:bodyPr>
            <a:normAutofit fontScale="70000" lnSpcReduction="20000"/>
          </a:bodyPr>
          <a:lstStyle/>
          <a:p>
            <a:pPr marL="514350" indent="-514350">
              <a:buAutoNum type="arabicPeriod"/>
            </a:pPr>
            <a:r>
              <a:rPr lang="en-US" sz="2800" dirty="0">
                <a:solidFill>
                  <a:schemeClr val="tx1"/>
                </a:solidFill>
              </a:rPr>
              <a:t>Tools and techniques Used for Data Visualization</a:t>
            </a:r>
          </a:p>
          <a:p>
            <a:pPr marL="457200" indent="-457200">
              <a:buFontTx/>
              <a:buChar char="-"/>
            </a:pPr>
            <a:r>
              <a:rPr lang="en-US" sz="2800" dirty="0">
                <a:solidFill>
                  <a:schemeClr val="tx1"/>
                </a:solidFill>
              </a:rPr>
              <a:t>Using Tableau for data visualization</a:t>
            </a:r>
          </a:p>
          <a:p>
            <a:pPr marL="457200" indent="-457200">
              <a:buFontTx/>
              <a:buChar char="-"/>
            </a:pPr>
            <a:r>
              <a:rPr lang="en-US" sz="2800" dirty="0">
                <a:solidFill>
                  <a:schemeClr val="tx1"/>
                </a:solidFill>
              </a:rPr>
              <a:t>Favorite graphs and charts: lines chart, horizontal &amp; side-by-side bars and stacked bars </a:t>
            </a:r>
          </a:p>
          <a:p>
            <a:endParaRPr lang="en-US" sz="2800" dirty="0">
              <a:solidFill>
                <a:schemeClr val="tx1"/>
              </a:solidFill>
            </a:endParaRPr>
          </a:p>
          <a:p>
            <a:r>
              <a:rPr lang="en-US" sz="2800" dirty="0">
                <a:solidFill>
                  <a:schemeClr val="tx1"/>
                </a:solidFill>
              </a:rPr>
              <a:t>2. Demo Visualization </a:t>
            </a:r>
          </a:p>
          <a:p>
            <a:r>
              <a:rPr lang="en-US" sz="2800" dirty="0">
                <a:solidFill>
                  <a:schemeClr val="tx1"/>
                </a:solidFill>
              </a:rPr>
              <a:t>Within 100, 000 resident population of the US, </a:t>
            </a:r>
          </a:p>
          <a:p>
            <a:pPr marL="457200" indent="-457200">
              <a:buFont typeface="Arial" panose="020B0604020202020204" pitchFamily="34" charset="0"/>
              <a:buChar char="•"/>
            </a:pPr>
            <a:r>
              <a:rPr lang="en-US" sz="2800" dirty="0">
                <a:solidFill>
                  <a:schemeClr val="tx1"/>
                </a:solidFill>
              </a:rPr>
              <a:t>How is the death rates by suicide </a:t>
            </a:r>
          </a:p>
          <a:p>
            <a:pPr marL="457200" indent="-457200">
              <a:buFont typeface="Arial" panose="020B0604020202020204" pitchFamily="34" charset="0"/>
              <a:buChar char="•"/>
            </a:pPr>
            <a:r>
              <a:rPr lang="en-US" sz="2800" dirty="0">
                <a:solidFill>
                  <a:schemeClr val="tx1"/>
                </a:solidFill>
              </a:rPr>
              <a:t>People suffering from depression and anxiety symptoms </a:t>
            </a:r>
          </a:p>
          <a:p>
            <a:pPr marL="457200" indent="-457200">
              <a:buFont typeface="Arial" panose="020B0604020202020204" pitchFamily="34" charset="0"/>
              <a:buChar char="•"/>
            </a:pPr>
            <a:r>
              <a:rPr lang="en-US" sz="2800" dirty="0">
                <a:solidFill>
                  <a:schemeClr val="tx1"/>
                </a:solidFill>
              </a:rPr>
              <a:t>How many are choosing what methods to tackle these mental illness: Prescription, therapy or both</a:t>
            </a:r>
            <a:endParaRPr lang="en-US" dirty="0">
              <a:solidFill>
                <a:schemeClr val="accent2"/>
              </a:solidFill>
            </a:endParaRPr>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5941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5AC963E-7CB5-D000-AB72-2CFB861E681F}"/>
              </a:ext>
            </a:extLst>
          </p:cNvPr>
          <p:cNvSpPr>
            <a:spLocks noGrp="1"/>
          </p:cNvSpPr>
          <p:nvPr>
            <p:ph type="sldNum" sz="quarter" idx="4"/>
          </p:nvPr>
        </p:nvSpPr>
        <p:spPr/>
        <p:txBody>
          <a:bodyPr/>
          <a:lstStyle/>
          <a:p>
            <a:fld id="{4FAB73BC-B049-4115-A692-8D63A059BFB8}" type="slidenum">
              <a:rPr lang="en-US" noProof="0" smtClean="0"/>
              <a:pPr/>
              <a:t>23</a:t>
            </a:fld>
            <a:endParaRPr lang="en-US" noProof="0" dirty="0"/>
          </a:p>
        </p:txBody>
      </p:sp>
      <p:sp>
        <p:nvSpPr>
          <p:cNvPr id="13" name="Text Placeholder 33">
            <a:extLst>
              <a:ext uri="{FF2B5EF4-FFF2-40B4-BE49-F238E27FC236}">
                <a16:creationId xmlns:a16="http://schemas.microsoft.com/office/drawing/2014/main" id="{F3E95A10-2814-8CFA-0528-CC2B89B26DC1}"/>
              </a:ext>
              <a:ext uri="{C183D7F6-B498-43B3-948B-1728B52AA6E4}">
                <adec:decorative xmlns:adec="http://schemas.microsoft.com/office/drawing/2017/decorative" val="1"/>
              </a:ext>
            </a:extLst>
          </p:cNvPr>
          <p:cNvSpPr txBox="1">
            <a:spLocks/>
          </p:cNvSpPr>
          <p:nvPr/>
        </p:nvSpPr>
        <p:spPr>
          <a:xfrm>
            <a:off x="628788" y="152400"/>
            <a:ext cx="10161512" cy="599996"/>
          </a:xfrm>
          <a:prstGeom prst="rect">
            <a:avLst/>
          </a:prstGeom>
          <a:solidFill>
            <a:schemeClr val="bg1"/>
          </a:solidFill>
          <a:ln w="28575">
            <a:solidFill>
              <a:schemeClr val="accent2"/>
            </a:solidFill>
          </a:ln>
          <a:effectLst/>
        </p:spPr>
        <p:txBody>
          <a:bodyPr vert="horz" lIns="45720" tIns="45720" rIns="4572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en-US" sz="2600" b="1" dirty="0">
                <a:solidFill>
                  <a:schemeClr val="tx1"/>
                </a:solidFill>
              </a:rPr>
              <a:t>Death rates by suicide </a:t>
            </a:r>
            <a:endParaRPr lang="en-US" sz="1800" dirty="0">
              <a:solidFill>
                <a:schemeClr val="tx1"/>
              </a:solidFill>
            </a:endParaRPr>
          </a:p>
          <a:p>
            <a:endParaRPr lang="en-US" sz="1800" dirty="0">
              <a:solidFill>
                <a:schemeClr val="tx1"/>
              </a:solidFill>
            </a:endParaRPr>
          </a:p>
          <a:p>
            <a:pPr marL="457200" indent="-457200">
              <a:buFont typeface="Arial" panose="020B0604020202020204" pitchFamily="34" charset="0"/>
              <a:buChar char="•"/>
            </a:pPr>
            <a:endParaRPr lang="en-US" sz="1800" dirty="0">
              <a:solidFill>
                <a:schemeClr val="tx1"/>
              </a:solidFill>
            </a:endParaRPr>
          </a:p>
          <a:p>
            <a:endParaRPr lang="en-US" sz="1800" dirty="0">
              <a:solidFill>
                <a:schemeClr val="accent2"/>
              </a:solidFill>
            </a:endParaRPr>
          </a:p>
        </p:txBody>
      </p:sp>
      <p:pic>
        <p:nvPicPr>
          <p:cNvPr id="8" name="Picture 7">
            <a:extLst>
              <a:ext uri="{FF2B5EF4-FFF2-40B4-BE49-F238E27FC236}">
                <a16:creationId xmlns:a16="http://schemas.microsoft.com/office/drawing/2014/main" id="{116563DD-C323-6960-1AB4-3235FE1B4C17}"/>
              </a:ext>
            </a:extLst>
          </p:cNvPr>
          <p:cNvPicPr>
            <a:picLocks noChangeAspect="1"/>
          </p:cNvPicPr>
          <p:nvPr/>
        </p:nvPicPr>
        <p:blipFill>
          <a:blip r:embed="rId2"/>
          <a:stretch>
            <a:fillRect/>
          </a:stretch>
        </p:blipFill>
        <p:spPr>
          <a:xfrm>
            <a:off x="9264352" y="2204864"/>
            <a:ext cx="2343270" cy="4381725"/>
          </a:xfrm>
          <a:prstGeom prst="rect">
            <a:avLst/>
          </a:prstGeom>
        </p:spPr>
      </p:pic>
      <p:pic>
        <p:nvPicPr>
          <p:cNvPr id="3" name="Picture 2">
            <a:extLst>
              <a:ext uri="{FF2B5EF4-FFF2-40B4-BE49-F238E27FC236}">
                <a16:creationId xmlns:a16="http://schemas.microsoft.com/office/drawing/2014/main" id="{0F91B3C8-02DD-5C39-FA9A-F3C34EBD8284}"/>
              </a:ext>
            </a:extLst>
          </p:cNvPr>
          <p:cNvPicPr>
            <a:picLocks noChangeAspect="1"/>
          </p:cNvPicPr>
          <p:nvPr/>
        </p:nvPicPr>
        <p:blipFill>
          <a:blip r:embed="rId3"/>
          <a:stretch>
            <a:fillRect/>
          </a:stretch>
        </p:blipFill>
        <p:spPr>
          <a:xfrm>
            <a:off x="1487489" y="876169"/>
            <a:ext cx="7416824" cy="5909937"/>
          </a:xfrm>
          <a:prstGeom prst="rect">
            <a:avLst/>
          </a:prstGeom>
        </p:spPr>
      </p:pic>
    </p:spTree>
    <p:extLst>
      <p:ext uri="{BB962C8B-B14F-4D97-AF65-F5344CB8AC3E}">
        <p14:creationId xmlns:p14="http://schemas.microsoft.com/office/powerpoint/2010/main" val="3508293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fld id="{4FAB73BC-B049-4115-A692-8D63A059BFB8}" type="slidenum">
              <a:rPr lang="en-US" noProof="0" smtClean="0"/>
              <a:pPr/>
              <a:t>24</a:t>
            </a:fld>
            <a:endParaRPr lang="en-US" noProof="0" dirty="0"/>
          </a:p>
        </p:txBody>
      </p:sp>
      <p:sp>
        <p:nvSpPr>
          <p:cNvPr id="8" name="Text Placeholder 33">
            <a:extLst>
              <a:ext uri="{FF2B5EF4-FFF2-40B4-BE49-F238E27FC236}">
                <a16:creationId xmlns:a16="http://schemas.microsoft.com/office/drawing/2014/main" id="{6C49FE4C-06D6-0E54-95D3-A797AED3A76E}"/>
              </a:ext>
              <a:ext uri="{C183D7F6-B498-43B3-948B-1728B52AA6E4}">
                <adec:decorative xmlns:adec="http://schemas.microsoft.com/office/drawing/2017/decorative" val="1"/>
              </a:ext>
            </a:extLst>
          </p:cNvPr>
          <p:cNvSpPr txBox="1">
            <a:spLocks/>
          </p:cNvSpPr>
          <p:nvPr/>
        </p:nvSpPr>
        <p:spPr>
          <a:xfrm>
            <a:off x="263352" y="188640"/>
            <a:ext cx="10161512" cy="599996"/>
          </a:xfrm>
          <a:prstGeom prst="rect">
            <a:avLst/>
          </a:prstGeom>
          <a:solidFill>
            <a:schemeClr val="bg1"/>
          </a:solidFill>
          <a:ln w="28575">
            <a:solidFill>
              <a:schemeClr val="accent2"/>
            </a:solidFill>
          </a:ln>
          <a:effectLst/>
        </p:spPr>
        <p:txBody>
          <a:bodyPr vert="horz" lIns="45720" tIns="45720" rIns="4572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en-US" sz="2600" b="1" dirty="0">
                <a:solidFill>
                  <a:schemeClr val="tx1"/>
                </a:solidFill>
              </a:rPr>
              <a:t>People with symptoms of depression and anxiety</a:t>
            </a:r>
            <a:endParaRPr lang="en-US" sz="1800" dirty="0">
              <a:solidFill>
                <a:schemeClr val="tx1"/>
              </a:solidFill>
            </a:endParaRPr>
          </a:p>
          <a:p>
            <a:endParaRPr lang="en-US" sz="1800" dirty="0">
              <a:solidFill>
                <a:schemeClr val="tx1"/>
              </a:solidFill>
            </a:endParaRPr>
          </a:p>
          <a:p>
            <a:pPr marL="457200" indent="-457200">
              <a:buFont typeface="Arial" panose="020B0604020202020204" pitchFamily="34" charset="0"/>
              <a:buChar char="•"/>
            </a:pPr>
            <a:endParaRPr lang="en-US" sz="1800" dirty="0">
              <a:solidFill>
                <a:schemeClr val="tx1"/>
              </a:solidFill>
            </a:endParaRPr>
          </a:p>
          <a:p>
            <a:endParaRPr lang="en-US" sz="1800" dirty="0">
              <a:solidFill>
                <a:schemeClr val="accent2"/>
              </a:solidFill>
            </a:endParaRPr>
          </a:p>
        </p:txBody>
      </p:sp>
      <p:pic>
        <p:nvPicPr>
          <p:cNvPr id="10" name="Picture 9">
            <a:extLst>
              <a:ext uri="{FF2B5EF4-FFF2-40B4-BE49-F238E27FC236}">
                <a16:creationId xmlns:a16="http://schemas.microsoft.com/office/drawing/2014/main" id="{8D3DE5FA-1079-E77C-1968-20300E9CE5BA}"/>
              </a:ext>
            </a:extLst>
          </p:cNvPr>
          <p:cNvPicPr>
            <a:picLocks noChangeAspect="1"/>
          </p:cNvPicPr>
          <p:nvPr/>
        </p:nvPicPr>
        <p:blipFill>
          <a:blip r:embed="rId2"/>
          <a:stretch>
            <a:fillRect/>
          </a:stretch>
        </p:blipFill>
        <p:spPr>
          <a:xfrm>
            <a:off x="2279576" y="1014176"/>
            <a:ext cx="6912768" cy="5541242"/>
          </a:xfrm>
          <a:prstGeom prst="rect">
            <a:avLst/>
          </a:prstGeom>
        </p:spPr>
      </p:pic>
    </p:spTree>
    <p:extLst>
      <p:ext uri="{BB962C8B-B14F-4D97-AF65-F5344CB8AC3E}">
        <p14:creationId xmlns:p14="http://schemas.microsoft.com/office/powerpoint/2010/main" val="1478405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fld id="{4FAB73BC-B049-4115-A692-8D63A059BFB8}" type="slidenum">
              <a:rPr lang="en-US" noProof="0" smtClean="0"/>
              <a:pPr/>
              <a:t>25</a:t>
            </a:fld>
            <a:endParaRPr lang="en-US" noProof="0" dirty="0"/>
          </a:p>
        </p:txBody>
      </p:sp>
      <p:sp>
        <p:nvSpPr>
          <p:cNvPr id="8" name="Text Placeholder 33">
            <a:extLst>
              <a:ext uri="{FF2B5EF4-FFF2-40B4-BE49-F238E27FC236}">
                <a16:creationId xmlns:a16="http://schemas.microsoft.com/office/drawing/2014/main" id="{6C49FE4C-06D6-0E54-95D3-A797AED3A76E}"/>
              </a:ext>
              <a:ext uri="{C183D7F6-B498-43B3-948B-1728B52AA6E4}">
                <adec:decorative xmlns:adec="http://schemas.microsoft.com/office/drawing/2017/decorative" val="1"/>
              </a:ext>
            </a:extLst>
          </p:cNvPr>
          <p:cNvSpPr txBox="1">
            <a:spLocks/>
          </p:cNvSpPr>
          <p:nvPr/>
        </p:nvSpPr>
        <p:spPr>
          <a:xfrm>
            <a:off x="263352" y="188640"/>
            <a:ext cx="10161512" cy="599996"/>
          </a:xfrm>
          <a:prstGeom prst="rect">
            <a:avLst/>
          </a:prstGeom>
          <a:solidFill>
            <a:schemeClr val="bg1"/>
          </a:solidFill>
          <a:ln w="28575">
            <a:solidFill>
              <a:schemeClr val="accent2"/>
            </a:solidFill>
          </a:ln>
          <a:effectLst/>
        </p:spPr>
        <p:txBody>
          <a:bodyPr vert="horz" lIns="45720" tIns="45720" rIns="4572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en-US" sz="2600" b="1" dirty="0">
                <a:solidFill>
                  <a:schemeClr val="tx1"/>
                </a:solidFill>
              </a:rPr>
              <a:t>People with or without therapy and prescription </a:t>
            </a:r>
            <a:endParaRPr lang="en-US" sz="1800" dirty="0">
              <a:solidFill>
                <a:schemeClr val="tx1"/>
              </a:solidFill>
            </a:endParaRPr>
          </a:p>
          <a:p>
            <a:endParaRPr lang="en-US" sz="1800" dirty="0">
              <a:solidFill>
                <a:schemeClr val="tx1"/>
              </a:solidFill>
            </a:endParaRPr>
          </a:p>
          <a:p>
            <a:pPr marL="457200" indent="-457200">
              <a:buFont typeface="Arial" panose="020B0604020202020204" pitchFamily="34" charset="0"/>
              <a:buChar char="•"/>
            </a:pPr>
            <a:endParaRPr lang="en-US" sz="1800" dirty="0">
              <a:solidFill>
                <a:schemeClr val="tx1"/>
              </a:solidFill>
            </a:endParaRPr>
          </a:p>
          <a:p>
            <a:endParaRPr lang="en-US" sz="1800" dirty="0">
              <a:solidFill>
                <a:schemeClr val="accent2"/>
              </a:solidFill>
            </a:endParaRPr>
          </a:p>
        </p:txBody>
      </p:sp>
      <p:pic>
        <p:nvPicPr>
          <p:cNvPr id="5" name="Picture 4">
            <a:extLst>
              <a:ext uri="{FF2B5EF4-FFF2-40B4-BE49-F238E27FC236}">
                <a16:creationId xmlns:a16="http://schemas.microsoft.com/office/drawing/2014/main" id="{D31A4D42-9E10-2527-7232-5AFF194BF8D9}"/>
              </a:ext>
            </a:extLst>
          </p:cNvPr>
          <p:cNvPicPr>
            <a:picLocks noChangeAspect="1"/>
          </p:cNvPicPr>
          <p:nvPr/>
        </p:nvPicPr>
        <p:blipFill>
          <a:blip r:embed="rId2"/>
          <a:stretch>
            <a:fillRect/>
          </a:stretch>
        </p:blipFill>
        <p:spPr>
          <a:xfrm>
            <a:off x="2930362" y="882519"/>
            <a:ext cx="6331275" cy="5092962"/>
          </a:xfrm>
          <a:prstGeom prst="rect">
            <a:avLst/>
          </a:prstGeom>
        </p:spPr>
      </p:pic>
    </p:spTree>
    <p:extLst>
      <p:ext uri="{BB962C8B-B14F-4D97-AF65-F5344CB8AC3E}">
        <p14:creationId xmlns:p14="http://schemas.microsoft.com/office/powerpoint/2010/main" val="1800430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5AC963E-7CB5-D000-AB72-2CFB861E681F}"/>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13" name="Text Placeholder 33">
            <a:extLst>
              <a:ext uri="{FF2B5EF4-FFF2-40B4-BE49-F238E27FC236}">
                <a16:creationId xmlns:a16="http://schemas.microsoft.com/office/drawing/2014/main" id="{F3E95A10-2814-8CFA-0528-CC2B89B26DC1}"/>
              </a:ext>
              <a:ext uri="{C183D7F6-B498-43B3-948B-1728B52AA6E4}">
                <adec:decorative xmlns:adec="http://schemas.microsoft.com/office/drawing/2017/decorative" val="1"/>
              </a:ext>
            </a:extLst>
          </p:cNvPr>
          <p:cNvSpPr txBox="1">
            <a:spLocks/>
          </p:cNvSpPr>
          <p:nvPr/>
        </p:nvSpPr>
        <p:spPr>
          <a:xfrm>
            <a:off x="407368" y="165717"/>
            <a:ext cx="10161512" cy="599996"/>
          </a:xfrm>
          <a:prstGeom prst="rect">
            <a:avLst/>
          </a:prstGeom>
          <a:solidFill>
            <a:schemeClr val="bg1"/>
          </a:solidFill>
          <a:ln w="28575">
            <a:solidFill>
              <a:schemeClr val="accent2"/>
            </a:solidFill>
          </a:ln>
          <a:effectLst/>
        </p:spPr>
        <p:txBody>
          <a:bodyPr vert="horz" lIns="45720" tIns="45720" rIns="4572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r>
              <a:rPr kumimoji="0" lang="en-US" sz="2600" b="1" i="0" u="none" strike="noStrike" kern="1200" cap="none" spc="0" normalizeH="0" baseline="0" noProof="0" dirty="0">
                <a:ln>
                  <a:noFill/>
                </a:ln>
                <a:solidFill>
                  <a:schemeClr val="tx1"/>
                </a:solidFill>
                <a:effectLst/>
                <a:uLnTx/>
                <a:uFillTx/>
                <a:latin typeface="Tw Cen MT"/>
                <a:ea typeface="+mn-ea"/>
                <a:cs typeface="+mn-cs"/>
              </a:rPr>
              <a:t>Data Visualization</a:t>
            </a:r>
            <a:endParaRPr kumimoji="0" lang="en-US" sz="1800" b="0" i="0" u="none" strike="noStrike" kern="1200" cap="none" spc="0" normalizeH="0" baseline="0" noProof="0" dirty="0">
              <a:ln>
                <a:noFill/>
              </a:ln>
              <a:solidFill>
                <a:schemeClr val="tx1"/>
              </a:solidFill>
              <a:effectLst/>
              <a:uLnTx/>
              <a:uFillTx/>
              <a:latin typeface="Tw Cen MT"/>
              <a:ea typeface="+mn-ea"/>
              <a:cs typeface="+mn-cs"/>
            </a:endParaRPr>
          </a:p>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Tw Cen MT"/>
              <a:ea typeface="+mn-ea"/>
              <a:cs typeface="+mn-cs"/>
            </a:endParaRPr>
          </a:p>
          <a:p>
            <a:pPr marL="457200" marR="0" lvl="0" indent="-45720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Tw Cen MT"/>
              <a:ea typeface="+mn-ea"/>
              <a:cs typeface="+mn-cs"/>
            </a:endParaRPr>
          </a:p>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Tw Cen MT"/>
              <a:ea typeface="+mn-ea"/>
              <a:cs typeface="+mn-cs"/>
            </a:endParaRPr>
          </a:p>
        </p:txBody>
      </p:sp>
      <p:pic>
        <p:nvPicPr>
          <p:cNvPr id="12" name="Picture 11">
            <a:extLst>
              <a:ext uri="{FF2B5EF4-FFF2-40B4-BE49-F238E27FC236}">
                <a16:creationId xmlns:a16="http://schemas.microsoft.com/office/drawing/2014/main" id="{A1329899-4A44-5970-7348-8DDADC398C04}"/>
              </a:ext>
            </a:extLst>
          </p:cNvPr>
          <p:cNvPicPr>
            <a:picLocks noChangeAspect="1"/>
          </p:cNvPicPr>
          <p:nvPr/>
        </p:nvPicPr>
        <p:blipFill>
          <a:blip r:embed="rId2"/>
          <a:stretch>
            <a:fillRect/>
          </a:stretch>
        </p:blipFill>
        <p:spPr>
          <a:xfrm>
            <a:off x="2625546" y="1025401"/>
            <a:ext cx="6940907" cy="4807197"/>
          </a:xfrm>
          <a:prstGeom prst="rect">
            <a:avLst/>
          </a:prstGeom>
        </p:spPr>
      </p:pic>
    </p:spTree>
    <p:extLst>
      <p:ext uri="{BB962C8B-B14F-4D97-AF65-F5344CB8AC3E}">
        <p14:creationId xmlns:p14="http://schemas.microsoft.com/office/powerpoint/2010/main" val="2787433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3">
            <a:extLst>
              <a:ext uri="{FF2B5EF4-FFF2-40B4-BE49-F238E27FC236}">
                <a16:creationId xmlns:a16="http://schemas.microsoft.com/office/drawing/2014/main" id="{98A96E74-4EA7-6DAD-B5D1-56DC75525F9F}"/>
              </a:ext>
              <a:ext uri="{C183D7F6-B498-43B3-948B-1728B52AA6E4}">
                <adec:decorative xmlns:adec="http://schemas.microsoft.com/office/drawing/2017/decorative" val="1"/>
              </a:ext>
            </a:extLst>
          </p:cNvPr>
          <p:cNvSpPr>
            <a:spLocks noGrp="1"/>
          </p:cNvSpPr>
          <p:nvPr>
            <p:ph type="body" sz="quarter" idx="20"/>
          </p:nvPr>
        </p:nvSpPr>
        <p:spPr>
          <a:xfrm>
            <a:off x="8400256" y="288112"/>
            <a:ext cx="3528392" cy="6051728"/>
          </a:xfrm>
        </p:spPr>
        <p:txBody>
          <a:bodyPr>
            <a:normAutofit fontScale="70000" lnSpcReduction="20000"/>
          </a:bodyPr>
          <a:lstStyle/>
          <a:p>
            <a:pPr marL="342900" indent="-342900">
              <a:buFont typeface="Arial" panose="020B0604020202020204" pitchFamily="34" charset="0"/>
              <a:buChar char="•"/>
            </a:pPr>
            <a:r>
              <a:rPr lang="en-US" b="0" i="1" dirty="0">
                <a:solidFill>
                  <a:schemeClr val="tx1"/>
                </a:solidFill>
                <a:effectLst/>
                <a:latin typeface="Times New Roman" panose="02020603050405020304" pitchFamily="18" charset="0"/>
              </a:rPr>
              <a:t>Death rate by suicide in the US experienced an u</a:t>
            </a:r>
            <a:r>
              <a:rPr lang="en-US" i="1" dirty="0">
                <a:solidFill>
                  <a:schemeClr val="tx1"/>
                </a:solidFill>
                <a:effectLst/>
                <a:latin typeface="Times New Roman" panose="02020603050405020304" pitchFamily="18" charset="0"/>
              </a:rPr>
              <a:t>p</a:t>
            </a:r>
            <a:r>
              <a:rPr lang="en-US" b="0" i="1" dirty="0">
                <a:solidFill>
                  <a:schemeClr val="tx1"/>
                </a:solidFill>
                <a:effectLst/>
                <a:latin typeface="Times New Roman" panose="02020603050405020304" pitchFamily="18" charset="0"/>
              </a:rPr>
              <a:t>ward trend from 2014 to 2021. The rate was 15.03% in 2014, which was the lowest figure in the period, then increased steadily to 16.70% in 2017. </a:t>
            </a:r>
            <a:r>
              <a:rPr lang="en-US" i="1" dirty="0">
                <a:solidFill>
                  <a:schemeClr val="tx1"/>
                </a:solidFill>
                <a:latin typeface="Times New Roman" panose="02020603050405020304" pitchFamily="18" charset="0"/>
              </a:rPr>
              <a:t>Subsequently,</a:t>
            </a:r>
            <a:r>
              <a:rPr lang="en-US" b="0" i="1" dirty="0">
                <a:solidFill>
                  <a:schemeClr val="tx1"/>
                </a:solidFill>
                <a:effectLst/>
                <a:latin typeface="Times New Roman" panose="02020603050405020304" pitchFamily="18" charset="0"/>
              </a:rPr>
              <a:t> the figure decreased in the next 4 years before reaching the highest rate at nearly 17%, increasing nearly 2% from 2014 to 2021</a:t>
            </a:r>
          </a:p>
          <a:p>
            <a:pPr marL="342900" indent="-342900">
              <a:buFont typeface="Arial" panose="020B0604020202020204" pitchFamily="34" charset="0"/>
              <a:buChar char="•"/>
            </a:pPr>
            <a:r>
              <a:rPr lang="en-US" altLang="en-US" b="0" i="1" dirty="0">
                <a:solidFill>
                  <a:schemeClr val="tx1"/>
                </a:solidFill>
                <a:effectLst/>
                <a:latin typeface="Times New Roman" panose="02020603050405020304" pitchFamily="18" charset="0"/>
              </a:rPr>
              <a:t>To get more detail on the rate of each state, looking at the second graph. The state with the highest average rate was Wyoming, 27.25% and the lowest was New Jersey, 7.83% during the period. However, in terms of number of deaths, California was the state which had the highest number, more than 34,000 people. By </a:t>
            </a:r>
            <a:r>
              <a:rPr lang="en-US" altLang="en-US" i="1" dirty="0">
                <a:solidFill>
                  <a:schemeClr val="tx1"/>
                </a:solidFill>
                <a:latin typeface="Times New Roman" panose="02020603050405020304" pitchFamily="18" charset="0"/>
              </a:rPr>
              <a:t>selecting the value in the filter State, the last chart shows</a:t>
            </a:r>
            <a:r>
              <a:rPr lang="en-US" altLang="en-US" b="0" i="1" dirty="0">
                <a:solidFill>
                  <a:schemeClr val="tx1"/>
                </a:solidFill>
                <a:effectLst/>
                <a:latin typeface="Times New Roman" panose="02020603050405020304" pitchFamily="18" charset="0"/>
              </a:rPr>
              <a:t> data of </a:t>
            </a:r>
            <a:r>
              <a:rPr lang="en-US" altLang="en-US" i="1" dirty="0">
                <a:solidFill>
                  <a:schemeClr val="tx1"/>
                </a:solidFill>
                <a:latin typeface="Times New Roman" panose="02020603050405020304" pitchFamily="18" charset="0"/>
              </a:rPr>
              <a:t>the selected </a:t>
            </a:r>
            <a:r>
              <a:rPr lang="en-US" altLang="en-US" b="0" i="1" dirty="0">
                <a:solidFill>
                  <a:schemeClr val="tx1"/>
                </a:solidFill>
                <a:effectLst/>
                <a:latin typeface="Times New Roman" panose="02020603050405020304" pitchFamily="18" charset="0"/>
              </a:rPr>
              <a:t>state accordingly.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Char char="•"/>
            </a:pPr>
            <a:endParaRPr lang="en-CA" dirty="0">
              <a:solidFill>
                <a:schemeClr val="tx1"/>
              </a:solidFill>
            </a:endParaRPr>
          </a:p>
        </p:txBody>
      </p:sp>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pic>
        <p:nvPicPr>
          <p:cNvPr id="6" name="Picture 5">
            <a:extLst>
              <a:ext uri="{FF2B5EF4-FFF2-40B4-BE49-F238E27FC236}">
                <a16:creationId xmlns:a16="http://schemas.microsoft.com/office/drawing/2014/main" id="{A2930825-442C-E648-8DA8-0036721FEB09}"/>
              </a:ext>
            </a:extLst>
          </p:cNvPr>
          <p:cNvPicPr>
            <a:picLocks noChangeAspect="1"/>
          </p:cNvPicPr>
          <p:nvPr/>
        </p:nvPicPr>
        <p:blipFill>
          <a:blip r:embed="rId2"/>
          <a:stretch>
            <a:fillRect/>
          </a:stretch>
        </p:blipFill>
        <p:spPr>
          <a:xfrm>
            <a:off x="628788" y="260648"/>
            <a:ext cx="7694303" cy="6079192"/>
          </a:xfrm>
          <a:prstGeom prst="rect">
            <a:avLst/>
          </a:prstGeom>
        </p:spPr>
      </p:pic>
    </p:spTree>
    <p:extLst>
      <p:ext uri="{BB962C8B-B14F-4D97-AF65-F5344CB8AC3E}">
        <p14:creationId xmlns:p14="http://schemas.microsoft.com/office/powerpoint/2010/main" val="3309839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3">
            <a:extLst>
              <a:ext uri="{FF2B5EF4-FFF2-40B4-BE49-F238E27FC236}">
                <a16:creationId xmlns:a16="http://schemas.microsoft.com/office/drawing/2014/main" id="{E28531C5-A3C6-13B9-6DBD-EC6BCF7B1475}"/>
              </a:ext>
              <a:ext uri="{C183D7F6-B498-43B3-948B-1728B52AA6E4}">
                <adec:decorative xmlns:adec="http://schemas.microsoft.com/office/drawing/2017/decorative" val="1"/>
              </a:ext>
            </a:extLst>
          </p:cNvPr>
          <p:cNvSpPr>
            <a:spLocks noGrp="1"/>
          </p:cNvSpPr>
          <p:nvPr>
            <p:ph type="body" sz="quarter" idx="20"/>
          </p:nvPr>
        </p:nvSpPr>
        <p:spPr>
          <a:xfrm>
            <a:off x="8400256" y="288112"/>
            <a:ext cx="3528392" cy="6051728"/>
          </a:xfrm>
        </p:spPr>
        <p:txBody>
          <a:bodyPr>
            <a:normAutofit fontScale="92500" lnSpcReduction="20000"/>
          </a:bodyPr>
          <a:lstStyle/>
          <a:p>
            <a:pPr marL="342900" indent="-342900">
              <a:buFont typeface="Arial" panose="020B0604020202020204" pitchFamily="34" charset="0"/>
              <a:buChar char="•"/>
            </a:pPr>
            <a:r>
              <a:rPr lang="en-US" i="1" dirty="0">
                <a:solidFill>
                  <a:schemeClr val="tx1"/>
                </a:solidFill>
                <a:latin typeface="Times New Roman" panose="02020603050405020304" pitchFamily="18" charset="0"/>
              </a:rPr>
              <a:t>T</a:t>
            </a:r>
            <a:r>
              <a:rPr lang="en-US" b="0" i="1" dirty="0">
                <a:solidFill>
                  <a:schemeClr val="tx1"/>
                </a:solidFill>
                <a:effectLst/>
                <a:latin typeface="Times New Roman" panose="02020603050405020304" pitchFamily="18" charset="0"/>
              </a:rPr>
              <a:t>here were many people getting depression and anxiety symptoms in all sates of the US. Louisiana was the state with highest figure, 34.24%, while South Dakota was the lowest, 24.10% over a period of 4 years, from 2020 to 2023.</a:t>
            </a:r>
          </a:p>
          <a:p>
            <a:pPr marL="342900" indent="-342900">
              <a:buFont typeface="Arial" panose="020B0604020202020204" pitchFamily="34" charset="0"/>
              <a:buChar char="•"/>
            </a:pPr>
            <a:r>
              <a:rPr lang="en-US" b="0" i="1" dirty="0">
                <a:solidFill>
                  <a:schemeClr val="tx1"/>
                </a:solidFill>
                <a:effectLst/>
                <a:latin typeface="Times New Roman" panose="02020603050405020304" pitchFamily="18" charset="0"/>
              </a:rPr>
              <a:t>   When looking at ethnicity groups, Non-Hispanic Asian witnessed the lowest rate, </a:t>
            </a:r>
            <a:r>
              <a:rPr lang="en-US" i="1" dirty="0">
                <a:solidFill>
                  <a:schemeClr val="tx1"/>
                </a:solidFill>
                <a:latin typeface="Times New Roman" panose="02020603050405020304" pitchFamily="18" charset="0"/>
              </a:rPr>
              <a:t>a</a:t>
            </a:r>
            <a:r>
              <a:rPr lang="en-US" b="0" i="1" dirty="0">
                <a:solidFill>
                  <a:schemeClr val="tx1"/>
                </a:solidFill>
                <a:effectLst/>
                <a:latin typeface="Times New Roman" panose="02020603050405020304" pitchFamily="18" charset="0"/>
              </a:rPr>
              <a:t>bout 23%, whereas Non-Hispanic other races and multiple races were nearly double, 40%.</a:t>
            </a:r>
          </a:p>
          <a:p>
            <a:pPr marL="342900" indent="-342900">
              <a:buFont typeface="Arial" panose="020B0604020202020204" pitchFamily="34" charset="0"/>
              <a:buChar char="•"/>
            </a:pPr>
            <a:r>
              <a:rPr lang="en-US" b="0" i="1" dirty="0">
                <a:solidFill>
                  <a:schemeClr val="tx1"/>
                </a:solidFill>
                <a:effectLst/>
                <a:latin typeface="Times New Roman" panose="02020603050405020304" pitchFamily="18" charset="0"/>
              </a:rPr>
              <a:t>    By gender view, more females got depression and anxiety than males, 32.23% and 26.23% respectively.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Char char="•"/>
            </a:pPr>
            <a:endParaRPr lang="en-CA" dirty="0">
              <a:solidFill>
                <a:schemeClr val="tx1"/>
              </a:solidFill>
            </a:endParaRPr>
          </a:p>
        </p:txBody>
      </p:sp>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pic>
        <p:nvPicPr>
          <p:cNvPr id="2" name="Picture 1">
            <a:extLst>
              <a:ext uri="{FF2B5EF4-FFF2-40B4-BE49-F238E27FC236}">
                <a16:creationId xmlns:a16="http://schemas.microsoft.com/office/drawing/2014/main" id="{309FFD62-6272-CD20-DDDA-51B78ED0050E}"/>
              </a:ext>
            </a:extLst>
          </p:cNvPr>
          <p:cNvPicPr>
            <a:picLocks noChangeAspect="1"/>
          </p:cNvPicPr>
          <p:nvPr/>
        </p:nvPicPr>
        <p:blipFill>
          <a:blip r:embed="rId2"/>
          <a:stretch>
            <a:fillRect/>
          </a:stretch>
        </p:blipFill>
        <p:spPr>
          <a:xfrm>
            <a:off x="335360" y="239624"/>
            <a:ext cx="7704856" cy="6148703"/>
          </a:xfrm>
          <a:prstGeom prst="rect">
            <a:avLst/>
          </a:prstGeom>
        </p:spPr>
      </p:pic>
    </p:spTree>
    <p:extLst>
      <p:ext uri="{BB962C8B-B14F-4D97-AF65-F5344CB8AC3E}">
        <p14:creationId xmlns:p14="http://schemas.microsoft.com/office/powerpoint/2010/main" val="385899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3">
            <a:extLst>
              <a:ext uri="{FF2B5EF4-FFF2-40B4-BE49-F238E27FC236}">
                <a16:creationId xmlns:a16="http://schemas.microsoft.com/office/drawing/2014/main" id="{D1DA77C9-255F-B947-3FD5-C03054C6BC03}"/>
              </a:ext>
              <a:ext uri="{C183D7F6-B498-43B3-948B-1728B52AA6E4}">
                <adec:decorative xmlns:adec="http://schemas.microsoft.com/office/drawing/2017/decorative" val="1"/>
              </a:ext>
            </a:extLst>
          </p:cNvPr>
          <p:cNvSpPr>
            <a:spLocks noGrp="1"/>
          </p:cNvSpPr>
          <p:nvPr>
            <p:ph type="body" sz="quarter" idx="20"/>
          </p:nvPr>
        </p:nvSpPr>
        <p:spPr>
          <a:xfrm>
            <a:off x="8400256" y="288112"/>
            <a:ext cx="3240360" cy="5877192"/>
          </a:xfrm>
        </p:spPr>
        <p:txBody>
          <a:bodyPr>
            <a:normAutofit fontScale="92500" lnSpcReduction="20000"/>
          </a:bodyPr>
          <a:lstStyle/>
          <a:p>
            <a:pPr marL="342900" indent="-342900">
              <a:buFont typeface="Arial" panose="020B0604020202020204" pitchFamily="34" charset="0"/>
              <a:buChar char="•"/>
            </a:pPr>
            <a:r>
              <a:rPr lang="en-US" b="0" i="1" dirty="0">
                <a:solidFill>
                  <a:schemeClr val="tx1"/>
                </a:solidFill>
                <a:effectLst/>
                <a:latin typeface="Times New Roman" panose="02020603050405020304" pitchFamily="18" charset="0"/>
              </a:rPr>
              <a:t>Number of people participated in mental health care increased steadily from 2020 to 2022 for both males and females. The proportion of people took prescription medication and/or therapy/counseling was the highest rate, around 30% for females and around 20% for males.</a:t>
            </a:r>
          </a:p>
          <a:p>
            <a:pPr marL="342900" indent="-342900">
              <a:buFont typeface="Arial" panose="020B0604020202020204" pitchFamily="34" charset="0"/>
              <a:buChar char="•"/>
            </a:pPr>
            <a:r>
              <a:rPr lang="en-US" i="1" dirty="0">
                <a:solidFill>
                  <a:schemeClr val="tx1"/>
                </a:solidFill>
                <a:latin typeface="Times New Roman" panose="02020603050405020304" pitchFamily="18" charset="0"/>
              </a:rPr>
              <a:t>As a result, the rates of depression and anxiety declined for both females and males during the period. It decreased 6% for females and 4% for males. </a:t>
            </a:r>
          </a:p>
        </p:txBody>
      </p:sp>
      <p:sp>
        <p:nvSpPr>
          <p:cNvPr id="7" name="Slide Number Placeholder 6">
            <a:extLst>
              <a:ext uri="{FF2B5EF4-FFF2-40B4-BE49-F238E27FC236}">
                <a16:creationId xmlns:a16="http://schemas.microsoft.com/office/drawing/2014/main" id="{8B5EC858-FD68-BCEA-7821-C4227CF2C9F7}"/>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pic>
        <p:nvPicPr>
          <p:cNvPr id="10" name="Picture 9">
            <a:extLst>
              <a:ext uri="{FF2B5EF4-FFF2-40B4-BE49-F238E27FC236}">
                <a16:creationId xmlns:a16="http://schemas.microsoft.com/office/drawing/2014/main" id="{20FB1AD7-488C-D33C-CD8C-8468AC9ABDD5}"/>
              </a:ext>
            </a:extLst>
          </p:cNvPr>
          <p:cNvPicPr>
            <a:picLocks noChangeAspect="1"/>
          </p:cNvPicPr>
          <p:nvPr/>
        </p:nvPicPr>
        <p:blipFill>
          <a:blip r:embed="rId2"/>
          <a:stretch>
            <a:fillRect/>
          </a:stretch>
        </p:blipFill>
        <p:spPr>
          <a:xfrm>
            <a:off x="479376" y="288065"/>
            <a:ext cx="7632848" cy="5912329"/>
          </a:xfrm>
          <a:prstGeom prst="rect">
            <a:avLst/>
          </a:prstGeom>
        </p:spPr>
      </p:pic>
    </p:spTree>
    <p:extLst>
      <p:ext uri="{BB962C8B-B14F-4D97-AF65-F5344CB8AC3E}">
        <p14:creationId xmlns:p14="http://schemas.microsoft.com/office/powerpoint/2010/main" val="162972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2818-9538-59F0-E8D3-8A6D6B1EB5C6}"/>
              </a:ext>
            </a:extLst>
          </p:cNvPr>
          <p:cNvSpPr>
            <a:spLocks noGrp="1"/>
          </p:cNvSpPr>
          <p:nvPr>
            <p:ph type="title"/>
          </p:nvPr>
        </p:nvSpPr>
        <p:spPr>
          <a:xfrm>
            <a:off x="533089" y="539997"/>
            <a:ext cx="10805160" cy="707886"/>
          </a:xfrm>
        </p:spPr>
        <p:txBody>
          <a:bodyPr/>
          <a:lstStyle/>
          <a:p>
            <a:r>
              <a:rPr lang="en-US" dirty="0"/>
              <a:t>Table of Contents</a:t>
            </a:r>
            <a:endParaRPr lang="en-CA" dirty="0"/>
          </a:p>
        </p:txBody>
      </p:sp>
      <p:sp>
        <p:nvSpPr>
          <p:cNvPr id="3" name="Content Placeholder 2">
            <a:extLst>
              <a:ext uri="{FF2B5EF4-FFF2-40B4-BE49-F238E27FC236}">
                <a16:creationId xmlns:a16="http://schemas.microsoft.com/office/drawing/2014/main" id="{3AC6A119-C6A3-CCA1-6504-0A79F7BFFA81}"/>
              </a:ext>
            </a:extLst>
          </p:cNvPr>
          <p:cNvSpPr>
            <a:spLocks noGrp="1"/>
          </p:cNvSpPr>
          <p:nvPr>
            <p:ph sz="quarter" idx="13"/>
          </p:nvPr>
        </p:nvSpPr>
        <p:spPr>
          <a:xfrm>
            <a:off x="548640" y="1330680"/>
            <a:ext cx="10288693" cy="4996968"/>
          </a:xfrm>
        </p:spPr>
        <p:txBody>
          <a:bodyPr>
            <a:normAutofit fontScale="92500" lnSpcReduction="10000"/>
          </a:bodyPr>
          <a:lstStyle/>
          <a:p>
            <a:r>
              <a:rPr lang="en-US" dirty="0"/>
              <a:t>Introduction</a:t>
            </a:r>
          </a:p>
          <a:p>
            <a:pPr lvl="1"/>
            <a:r>
              <a:rPr lang="en-US" dirty="0"/>
              <a:t>Problem Statement</a:t>
            </a:r>
          </a:p>
          <a:p>
            <a:pPr lvl="1"/>
            <a:r>
              <a:rPr lang="en-US" dirty="0"/>
              <a:t>Objectives</a:t>
            </a:r>
          </a:p>
          <a:p>
            <a:pPr lvl="1"/>
            <a:r>
              <a:rPr lang="en-US" dirty="0"/>
              <a:t>Significance of Data Visualizations</a:t>
            </a:r>
          </a:p>
          <a:p>
            <a:r>
              <a:rPr lang="en-US" dirty="0"/>
              <a:t>Data Sources</a:t>
            </a:r>
          </a:p>
          <a:p>
            <a:r>
              <a:rPr lang="en-US" dirty="0"/>
              <a:t>Data Cleaning &amp; Preparation</a:t>
            </a:r>
          </a:p>
          <a:p>
            <a:r>
              <a:rPr lang="en-US" dirty="0"/>
              <a:t>Data Exploration</a:t>
            </a:r>
          </a:p>
          <a:p>
            <a:pPr lvl="1"/>
            <a:r>
              <a:rPr lang="en-US" dirty="0"/>
              <a:t>Descriptive Analysis</a:t>
            </a:r>
          </a:p>
          <a:p>
            <a:pPr lvl="1"/>
            <a:r>
              <a:rPr lang="en-US" dirty="0"/>
              <a:t>Root Cause Analysis</a:t>
            </a:r>
          </a:p>
          <a:p>
            <a:r>
              <a:rPr lang="en-US" dirty="0"/>
              <a:t>Analysis using Machine Learning Algorithms</a:t>
            </a:r>
          </a:p>
          <a:p>
            <a:r>
              <a:rPr lang="en-US" dirty="0"/>
              <a:t>Data Visualizations &amp; Interactivity</a:t>
            </a:r>
            <a:endParaRPr lang="en-US" sz="1200" dirty="0">
              <a:solidFill>
                <a:schemeClr val="accent2"/>
              </a:solidFill>
            </a:endParaRPr>
          </a:p>
          <a:p>
            <a:r>
              <a:rPr lang="en-US" dirty="0"/>
              <a:t>References</a:t>
            </a:r>
            <a:endParaRPr lang="en-US" dirty="0">
              <a:solidFill>
                <a:schemeClr val="tx1"/>
              </a:solidFill>
            </a:endParaRPr>
          </a:p>
          <a:p>
            <a:pPr lvl="1"/>
            <a:endParaRPr lang="en-US" sz="1600" dirty="0">
              <a:solidFill>
                <a:schemeClr val="tx1"/>
              </a:solidFill>
            </a:endParaRPr>
          </a:p>
          <a:p>
            <a:pPr lvl="1"/>
            <a:endParaRPr lang="en-US" dirty="0"/>
          </a:p>
          <a:p>
            <a:endParaRPr lang="en-US" sz="1100" dirty="0">
              <a:solidFill>
                <a:schemeClr val="tx1"/>
              </a:solidFill>
            </a:endParaRPr>
          </a:p>
          <a:p>
            <a:endParaRPr lang="en-US" sz="1100" dirty="0">
              <a:solidFill>
                <a:schemeClr val="tx1"/>
              </a:solidFill>
            </a:endParaRPr>
          </a:p>
          <a:p>
            <a:pPr marL="457200" indent="-457200">
              <a:buFont typeface="Arial" panose="020B0604020202020204" pitchFamily="34" charset="0"/>
              <a:buChar char="•"/>
            </a:pPr>
            <a:endParaRPr lang="en-US" sz="1100" dirty="0">
              <a:solidFill>
                <a:schemeClr val="tx1"/>
              </a:solidFill>
            </a:endParaRPr>
          </a:p>
          <a:p>
            <a:endParaRPr lang="en-US" sz="1100" dirty="0">
              <a:solidFill>
                <a:schemeClr val="accent2"/>
              </a:solidFill>
            </a:endParaRPr>
          </a:p>
          <a:p>
            <a:pPr lvl="2"/>
            <a:endParaRPr lang="en-US" sz="1400" dirty="0">
              <a:solidFill>
                <a:schemeClr val="tx1"/>
              </a:solidFill>
            </a:endParaRPr>
          </a:p>
          <a:p>
            <a:pPr lvl="1"/>
            <a:endParaRPr lang="en-US" sz="1200" dirty="0">
              <a:solidFill>
                <a:schemeClr val="tx1"/>
              </a:solidFill>
            </a:endParaRPr>
          </a:p>
          <a:p>
            <a:pPr marL="457200" indent="-457200">
              <a:buFont typeface="Arial" panose="020B0604020202020204" pitchFamily="34" charset="0"/>
              <a:buChar char="•"/>
            </a:pPr>
            <a:endParaRPr lang="en-US" sz="1200" dirty="0">
              <a:solidFill>
                <a:schemeClr val="tx1"/>
              </a:solidFill>
            </a:endParaRPr>
          </a:p>
          <a:p>
            <a:endParaRPr lang="en-US" sz="1200" dirty="0">
              <a:solidFill>
                <a:schemeClr val="accent2"/>
              </a:solidFill>
            </a:endParaRPr>
          </a:p>
          <a:p>
            <a:pPr lvl="1"/>
            <a:endParaRPr lang="en-US" dirty="0"/>
          </a:p>
          <a:p>
            <a:pPr lvl="1"/>
            <a:endParaRPr lang="en-US" dirty="0"/>
          </a:p>
          <a:p>
            <a:pPr lvl="1"/>
            <a:endParaRPr lang="en-US" dirty="0"/>
          </a:p>
          <a:p>
            <a:pPr lvl="1"/>
            <a:endParaRPr lang="en-US" dirty="0"/>
          </a:p>
          <a:p>
            <a:endParaRPr lang="en-US" dirty="0"/>
          </a:p>
          <a:p>
            <a:endParaRPr lang="en-CA" dirty="0"/>
          </a:p>
        </p:txBody>
      </p:sp>
      <p:sp>
        <p:nvSpPr>
          <p:cNvPr id="6" name="Slide Number Placeholder 5">
            <a:extLst>
              <a:ext uri="{FF2B5EF4-FFF2-40B4-BE49-F238E27FC236}">
                <a16:creationId xmlns:a16="http://schemas.microsoft.com/office/drawing/2014/main" id="{4D39FBF3-DC7F-F4BA-02A4-F6CB32B696A3}"/>
              </a:ext>
            </a:extLst>
          </p:cNvPr>
          <p:cNvSpPr>
            <a:spLocks noGrp="1"/>
          </p:cNvSpPr>
          <p:nvPr>
            <p:ph type="sldNum" sz="quarter" idx="4"/>
          </p:nvPr>
        </p:nvSpPr>
        <p:spPr/>
        <p:txBody>
          <a:bodyPr/>
          <a:lstStyle/>
          <a:p>
            <a:fld id="{4FAB73BC-B049-4115-A692-8D63A059BFB8}" type="slidenum">
              <a:rPr lang="en-US" noProof="0" smtClean="0"/>
              <a:pPr/>
              <a:t>3</a:t>
            </a:fld>
            <a:endParaRPr lang="en-US" noProof="0" dirty="0"/>
          </a:p>
        </p:txBody>
      </p:sp>
    </p:spTree>
    <p:extLst>
      <p:ext uri="{BB962C8B-B14F-4D97-AF65-F5344CB8AC3E}">
        <p14:creationId xmlns:p14="http://schemas.microsoft.com/office/powerpoint/2010/main" val="2358159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4E373F-DF9A-9DB2-4DB6-F0C94102ADC2}"/>
              </a:ext>
            </a:extLst>
          </p:cNvPr>
          <p:cNvSpPr>
            <a:spLocks noGrp="1"/>
          </p:cNvSpPr>
          <p:nvPr>
            <p:ph type="sldNum" sz="quarter" idx="12"/>
          </p:nvPr>
        </p:nvSpPr>
        <p:spPr>
          <a:xfrm>
            <a:off x="263352" y="6492875"/>
            <a:ext cx="753545" cy="365125"/>
          </a:xfrm>
        </p:spPr>
        <p:txBody>
          <a:bodyPr/>
          <a:lstStyle/>
          <a:p>
            <a:fld id="{6D22F896-40B5-4ADD-8801-0D06FADFA095}" type="slidenum">
              <a:rPr lang="en-US" smtClean="0"/>
              <a:t>30</a:t>
            </a:fld>
            <a:endParaRPr lang="en-US" dirty="0"/>
          </a:p>
        </p:txBody>
      </p:sp>
      <p:pic>
        <p:nvPicPr>
          <p:cNvPr id="7" name="Picture 6" descr="A close-up of a newspaper&#10;&#10;Description automatically generated">
            <a:extLst>
              <a:ext uri="{FF2B5EF4-FFF2-40B4-BE49-F238E27FC236}">
                <a16:creationId xmlns:a16="http://schemas.microsoft.com/office/drawing/2014/main" id="{FA97B946-ECFC-AFF4-3226-6622D910A27F}"/>
              </a:ext>
            </a:extLst>
          </p:cNvPr>
          <p:cNvPicPr>
            <a:picLocks noChangeAspect="1"/>
          </p:cNvPicPr>
          <p:nvPr/>
        </p:nvPicPr>
        <p:blipFill>
          <a:blip r:embed="rId2"/>
          <a:stretch>
            <a:fillRect/>
          </a:stretch>
        </p:blipFill>
        <p:spPr>
          <a:xfrm>
            <a:off x="2567608" y="0"/>
            <a:ext cx="6912768" cy="6858000"/>
          </a:xfrm>
          <a:prstGeom prst="rect">
            <a:avLst/>
          </a:prstGeom>
        </p:spPr>
      </p:pic>
    </p:spTree>
    <p:extLst>
      <p:ext uri="{BB962C8B-B14F-4D97-AF65-F5344CB8AC3E}">
        <p14:creationId xmlns:p14="http://schemas.microsoft.com/office/powerpoint/2010/main" val="1553857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522958" y="644030"/>
            <a:ext cx="5013960" cy="629482"/>
          </a:xfrm>
        </p:spPr>
        <p:txBody>
          <a:bodyPr>
            <a:normAutofit fontScale="90000"/>
          </a:bodyPr>
          <a:lstStyle/>
          <a:p>
            <a:r>
              <a:rPr lang="en-US" b="1" dirty="0"/>
              <a:t>REFERENCES</a:t>
            </a:r>
          </a:p>
        </p:txBody>
      </p:sp>
      <p:sp>
        <p:nvSpPr>
          <p:cNvPr id="4" name="Picture Placeholder 3">
            <a:extLst>
              <a:ext uri="{FF2B5EF4-FFF2-40B4-BE49-F238E27FC236}">
                <a16:creationId xmlns:a16="http://schemas.microsoft.com/office/drawing/2014/main" id="{BDC3122C-CA5D-DE18-C1F0-CF3554BAC6A5}"/>
              </a:ext>
            </a:extLst>
          </p:cNvPr>
          <p:cNvSpPr>
            <a:spLocks noGrp="1"/>
          </p:cNvSpPr>
          <p:nvPr>
            <p:ph type="pic" sz="quarter" idx="17"/>
          </p:nvPr>
        </p:nvSpPr>
        <p:spPr>
          <a:xfrm>
            <a:off x="0" y="112976"/>
            <a:ext cx="12191999" cy="103719"/>
          </a:xfrm>
        </p:spPr>
        <p:txBody>
          <a:bodyPr>
            <a:normAutofit fontScale="25000" lnSpcReduction="20000"/>
          </a:bodyPr>
          <a:lstStyle/>
          <a:p>
            <a:endParaRPr lang="en-CA"/>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31</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D742B5E-21F3-1E6A-66D8-0C93F018F9B9}"/>
              </a:ext>
            </a:extLst>
          </p:cNvPr>
          <p:cNvSpPr txBox="1"/>
          <p:nvPr/>
        </p:nvSpPr>
        <p:spPr>
          <a:xfrm>
            <a:off x="522958" y="1628800"/>
            <a:ext cx="11426892" cy="3293209"/>
          </a:xfrm>
          <a:prstGeom prst="rect">
            <a:avLst/>
          </a:prstGeom>
          <a:noFill/>
        </p:spPr>
        <p:txBody>
          <a:bodyPr wrap="square">
            <a:spAutoFit/>
          </a:bodyPr>
          <a:lstStyle/>
          <a:p>
            <a:r>
              <a:rPr lang="en-US" b="0" i="1" dirty="0">
                <a:effectLst/>
                <a:latin typeface="Times New Roman" panose="02020603050405020304" pitchFamily="18" charset="0"/>
              </a:rPr>
              <a:t>Data | GSA Open Technology</a:t>
            </a:r>
            <a:r>
              <a:rPr lang="en-US" b="0" i="0" dirty="0">
                <a:effectLst/>
                <a:latin typeface="Times New Roman" panose="02020603050405020304" pitchFamily="18" charset="0"/>
              </a:rPr>
              <a:t>. (n.d.). https://open.gsa.gov/data/</a:t>
            </a:r>
          </a:p>
          <a:p>
            <a:endParaRPr lang="en-US" dirty="0">
              <a:latin typeface="Times New Roman" panose="02020603050405020304" pitchFamily="18" charset="0"/>
            </a:endParaRPr>
          </a:p>
          <a:p>
            <a:r>
              <a:rPr lang="en-US" b="0" i="1" dirty="0">
                <a:effectLst/>
                <a:latin typeface="Times New Roman" panose="02020603050405020304" pitchFamily="18" charset="0"/>
              </a:rPr>
              <a:t>Death rates for suicide, by sex, race, Hispanic origin, and age: United States - Catalog</a:t>
            </a:r>
            <a:r>
              <a:rPr lang="en-US" b="0" i="0" dirty="0">
                <a:effectLst/>
                <a:latin typeface="Times New Roman" panose="02020603050405020304" pitchFamily="18" charset="0"/>
              </a:rPr>
              <a:t>. (2022, April 28). https://catalog.data.gov/dataset/death-rates-for-suicide-by-sex-race-hispanic-origin-and-age-united-states-020c1</a:t>
            </a:r>
          </a:p>
          <a:p>
            <a:endParaRPr lang="en-US" b="0" i="0" dirty="0">
              <a:effectLst/>
              <a:latin typeface="Times New Roman" panose="02020603050405020304" pitchFamily="18" charset="0"/>
            </a:endParaRPr>
          </a:p>
          <a:p>
            <a:endParaRPr lang="en-US" sz="1000" b="0" i="1" dirty="0">
              <a:effectLst/>
              <a:latin typeface="Times New Roman" panose="02020603050405020304" pitchFamily="18" charset="0"/>
            </a:endParaRPr>
          </a:p>
          <a:p>
            <a:r>
              <a:rPr lang="en-US" b="0" i="1" dirty="0">
                <a:effectLst/>
                <a:latin typeface="Times New Roman" panose="02020603050405020304" pitchFamily="18" charset="0"/>
              </a:rPr>
              <a:t>Mental health care in the last 4 weeks | Data | Centers for Disease Control and   Prevention</a:t>
            </a:r>
            <a:r>
              <a:rPr lang="en-US" b="0" i="0" dirty="0">
                <a:effectLst/>
                <a:latin typeface="Times New Roman" panose="02020603050405020304" pitchFamily="18" charset="0"/>
              </a:rPr>
              <a:t>. (2022, November 28). https://data.cdc.gov/NCHS/Mental-Health-Care-in-the-Last-4-Weeks/yni7-er2q/data_preview</a:t>
            </a:r>
          </a:p>
          <a:p>
            <a:endParaRPr lang="en-US" b="0" i="0" dirty="0">
              <a:effectLst/>
              <a:latin typeface="Times New Roman" panose="02020603050405020304" pitchFamily="18" charset="0"/>
            </a:endParaRPr>
          </a:p>
          <a:p>
            <a:r>
              <a:rPr lang="en-US" b="0" i="1" dirty="0">
                <a:effectLst/>
                <a:latin typeface="Times New Roman" panose="02020603050405020304" pitchFamily="18" charset="0"/>
              </a:rPr>
              <a:t>State of Texas | Open Data Portal | Open Data Portal</a:t>
            </a:r>
            <a:r>
              <a:rPr lang="en-US" b="0" i="0" dirty="0">
                <a:effectLst/>
                <a:latin typeface="Times New Roman" panose="02020603050405020304" pitchFamily="18" charset="0"/>
              </a:rPr>
              <a:t>. (n.d.). State of Texas Open Data Portal. https://data.texas.gov</a:t>
            </a:r>
          </a:p>
          <a:p>
            <a:endParaRPr lang="en-US" dirty="0">
              <a:latin typeface="Times New Roman" panose="02020603050405020304" pitchFamily="18" charset="0"/>
            </a:endParaRPr>
          </a:p>
          <a:p>
            <a:r>
              <a:rPr lang="en-CA" b="0" i="1" dirty="0">
                <a:effectLst/>
                <a:latin typeface="Times New Roman" panose="02020603050405020304" pitchFamily="18" charset="0"/>
              </a:rPr>
              <a:t>Welcome - California Open data</a:t>
            </a:r>
            <a:r>
              <a:rPr lang="en-CA" b="0" i="0" dirty="0">
                <a:effectLst/>
                <a:latin typeface="Times New Roman" panose="02020603050405020304" pitchFamily="18" charset="0"/>
              </a:rPr>
              <a:t>. (n.d.). https://data.ca.gov/</a:t>
            </a:r>
            <a:endParaRPr lang="en-CA" dirty="0"/>
          </a:p>
        </p:txBody>
      </p:sp>
    </p:spTree>
    <p:extLst>
      <p:ext uri="{BB962C8B-B14F-4D97-AF65-F5344CB8AC3E}">
        <p14:creationId xmlns:p14="http://schemas.microsoft.com/office/powerpoint/2010/main" val="4232377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07596B-51F9-4340-52CC-D69ED11281E1}"/>
              </a:ext>
            </a:extLst>
          </p:cNvPr>
          <p:cNvSpPr>
            <a:spLocks noGrp="1"/>
          </p:cNvSpPr>
          <p:nvPr>
            <p:ph type="sldNum" sz="quarter" idx="4"/>
          </p:nvPr>
        </p:nvSpPr>
        <p:spPr/>
        <p:txBody>
          <a:bodyPr/>
          <a:lstStyle/>
          <a:p>
            <a:fld id="{4FAB73BC-B049-4115-A692-8D63A059BFB8}" type="slidenum">
              <a:rPr lang="en-US" smtClean="0"/>
              <a:pPr/>
              <a:t>32</a:t>
            </a:fld>
            <a:endParaRPr lang="en-US" dirty="0"/>
          </a:p>
        </p:txBody>
      </p:sp>
      <p:pic>
        <p:nvPicPr>
          <p:cNvPr id="12" name="Picture Placeholder 11" descr="A blue and green gradient background with white text&#10;&#10;Description automatically generated">
            <a:extLst>
              <a:ext uri="{FF2B5EF4-FFF2-40B4-BE49-F238E27FC236}">
                <a16:creationId xmlns:a16="http://schemas.microsoft.com/office/drawing/2014/main" id="{A55A9976-56C9-009B-3064-C7A3714CBC8C}"/>
              </a:ext>
            </a:extLst>
          </p:cNvPr>
          <p:cNvPicPr>
            <a:picLocks noGrp="1" noChangeAspect="1"/>
          </p:cNvPicPr>
          <p:nvPr>
            <p:ph type="pic" sz="quarter" idx="17"/>
          </p:nvPr>
        </p:nvPicPr>
        <p:blipFill>
          <a:blip r:embed="rId2"/>
          <a:srcRect l="3422" r="3422"/>
          <a:stretch>
            <a:fillRect/>
          </a:stretch>
        </p:blipFill>
        <p:spPr/>
      </p:pic>
    </p:spTree>
    <p:extLst>
      <p:ext uri="{BB962C8B-B14F-4D97-AF65-F5344CB8AC3E}">
        <p14:creationId xmlns:p14="http://schemas.microsoft.com/office/powerpoint/2010/main" val="23992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brain with puzzle pieces and text&#10;&#10;Description automatically generated">
            <a:extLst>
              <a:ext uri="{FF2B5EF4-FFF2-40B4-BE49-F238E27FC236}">
                <a16:creationId xmlns:a16="http://schemas.microsoft.com/office/drawing/2014/main" id="{C4DA38A2-2B76-B395-1D9E-D8B0A14DCC5D}"/>
              </a:ext>
            </a:extLst>
          </p:cNvPr>
          <p:cNvPicPr>
            <a:picLocks noGrp="1" noChangeAspect="1"/>
          </p:cNvPicPr>
          <p:nvPr>
            <p:ph type="pic" sz="quarter" idx="17"/>
          </p:nvPr>
        </p:nvPicPr>
        <p:blipFill>
          <a:blip r:embed="rId2"/>
          <a:srcRect t="12500" b="12500"/>
          <a:stretch>
            <a:fillRect/>
          </a:stretch>
        </p:blipFill>
        <p:spPr/>
      </p:pic>
    </p:spTree>
    <p:extLst>
      <p:ext uri="{BB962C8B-B14F-4D97-AF65-F5344CB8AC3E}">
        <p14:creationId xmlns:p14="http://schemas.microsoft.com/office/powerpoint/2010/main" val="85356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2103823" y="826739"/>
            <a:ext cx="5013960" cy="629482"/>
          </a:xfrm>
        </p:spPr>
        <p:txBody>
          <a:bodyPr>
            <a:normAutofit fontScale="90000"/>
          </a:bodyPr>
          <a:lstStyle/>
          <a:p>
            <a:r>
              <a:rPr lang="en-US" b="1" dirty="0"/>
              <a:t>Introduction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931069" y="809041"/>
            <a:ext cx="914400" cy="930275"/>
          </a:xfrm>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w Cen MT Condensed"/>
                <a:ea typeface="+mn-ea"/>
                <a:cs typeface="+mn-cs"/>
              </a:rPr>
              <a:t>5</a:t>
            </a: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43467B"/>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black">
                  <a:alpha val="0"/>
                </a:prstClr>
              </a:solidFill>
              <a:effectLst/>
              <a:uLnTx/>
              <a:uFillTx/>
              <a:latin typeface="Tw Cen MT"/>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9450979D-AC59-D3E3-5B9F-B63FF77621F0}"/>
              </a:ext>
            </a:extLst>
          </p:cNvPr>
          <p:cNvSpPr txBox="1">
            <a:spLocks/>
          </p:cNvSpPr>
          <p:nvPr/>
        </p:nvSpPr>
        <p:spPr>
          <a:xfrm>
            <a:off x="931068" y="1739316"/>
            <a:ext cx="10940211" cy="5005707"/>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1" fontAlgn="auto" latinLnBrk="0" hangingPunct="1">
              <a:lnSpc>
                <a:spcPct val="110000"/>
              </a:lnSpc>
              <a:spcBef>
                <a:spcPts val="1000"/>
              </a:spcBef>
              <a:spcAft>
                <a:spcPts val="0"/>
              </a:spcAft>
              <a:buClr>
                <a:srgbClr val="EC4E70"/>
              </a:buClr>
              <a:buSzTx/>
              <a:tabLst/>
              <a:defRPr/>
            </a:pPr>
            <a:r>
              <a:rPr kumimoji="0" lang="en-US" sz="5100" b="1" i="0" u="none" strike="noStrike" kern="1200" cap="none" spc="0" normalizeH="0" baseline="0" noProof="0" dirty="0">
                <a:ln>
                  <a:noFill/>
                </a:ln>
                <a:effectLst/>
                <a:uLnTx/>
                <a:uFillTx/>
                <a:latin typeface="Avenir Next LT Pro"/>
                <a:ea typeface="+mn-ea"/>
                <a:cs typeface="+mn-cs"/>
              </a:rPr>
              <a:t> </a:t>
            </a:r>
            <a:r>
              <a:rPr kumimoji="0" lang="en-CA" sz="9600" b="1" i="0" u="none" strike="noStrike" kern="1200" cap="none" spc="0" normalizeH="0" baseline="0" noProof="0" dirty="0">
                <a:ln>
                  <a:noFill/>
                </a:ln>
                <a:effectLst/>
                <a:uLnTx/>
                <a:uFillTx/>
                <a:latin typeface="Tw Cen MT"/>
                <a:ea typeface="+mn-ea"/>
                <a:cs typeface="+mn-cs"/>
              </a:rPr>
              <a:t>Problem Statement: </a:t>
            </a:r>
            <a:r>
              <a:rPr kumimoji="0" lang="en-CA" sz="9600" i="0" u="none" strike="noStrike" kern="1200" cap="none" spc="0" normalizeH="0" baseline="0" noProof="0" dirty="0">
                <a:ln>
                  <a:noFill/>
                </a:ln>
                <a:effectLst/>
                <a:uLnTx/>
                <a:uFillTx/>
                <a:latin typeface="Tw Cen MT"/>
                <a:ea typeface="+mn-ea"/>
                <a:cs typeface="+mn-cs"/>
              </a:rPr>
              <a:t>How is anxiety and depression affecting suicide rates</a:t>
            </a:r>
            <a:r>
              <a:rPr lang="en-CA" sz="8000" kern="100" dirty="0">
                <a:latin typeface="Aptos" panose="020B0004020202020204" pitchFamily="34" charset="0"/>
                <a:ea typeface="Aptos" panose="020B0004020202020204" pitchFamily="34" charset="0"/>
                <a:cs typeface="DaunPenh" panose="01010101010101010101" pitchFamily="2" charset="0"/>
              </a:rPr>
              <a:t>?</a:t>
            </a:r>
          </a:p>
          <a:p>
            <a:pPr marR="0" lvl="0" defTabSz="914400" rtl="0" eaLnBrk="1" fontAlgn="auto" latinLnBrk="0" hangingPunct="1">
              <a:lnSpc>
                <a:spcPct val="110000"/>
              </a:lnSpc>
              <a:spcBef>
                <a:spcPts val="1000"/>
              </a:spcBef>
              <a:spcAft>
                <a:spcPts val="0"/>
              </a:spcAft>
              <a:buClr>
                <a:srgbClr val="EC4E70"/>
              </a:buClr>
              <a:buSzTx/>
              <a:tabLst/>
              <a:defRPr/>
            </a:pPr>
            <a:r>
              <a:rPr lang="en-CA" sz="8000" kern="100" dirty="0">
                <a:latin typeface="Aptos" panose="020B0004020202020204" pitchFamily="34" charset="0"/>
                <a:ea typeface="Aptos" panose="020B0004020202020204" pitchFamily="34" charset="0"/>
                <a:cs typeface="DaunPenh" panose="01010101010101010101" pitchFamily="2" charset="0"/>
              </a:rPr>
              <a:t>                                                  What methods are used to deal with mental illness?</a:t>
            </a:r>
            <a:endParaRPr kumimoji="0" lang="en-CA" sz="8000" b="0" i="0" u="none" strike="noStrike" kern="100" cap="none" spc="0" normalizeH="0" baseline="0" noProof="0" dirty="0">
              <a:ln>
                <a:noFill/>
              </a:ln>
              <a:effectLst/>
              <a:uLnTx/>
              <a:uFillTx/>
              <a:latin typeface="Aptos" panose="020B0004020202020204" pitchFamily="34" charset="0"/>
              <a:ea typeface="Aptos" panose="020B0004020202020204" pitchFamily="34" charset="0"/>
              <a:cs typeface="DaunPenh" panose="01010101010101010101" pitchFamily="2" charset="0"/>
            </a:endParaRPr>
          </a:p>
          <a:p>
            <a:pPr marL="0" marR="0" lvl="0" indent="0" algn="l" defTabSz="914400" rtl="0" eaLnBrk="1" fontAlgn="auto" latinLnBrk="0" hangingPunct="1">
              <a:lnSpc>
                <a:spcPct val="110000"/>
              </a:lnSpc>
              <a:spcBef>
                <a:spcPts val="1000"/>
              </a:spcBef>
              <a:spcAft>
                <a:spcPts val="0"/>
              </a:spcAft>
              <a:buClr>
                <a:srgbClr val="EC4E70"/>
              </a:buClr>
              <a:buSzTx/>
              <a:buFont typeface="Avenir Next LT Pro" panose="020B0504020202020204" pitchFamily="34" charset="0"/>
              <a:buNone/>
              <a:tabLst/>
              <a:defRPr/>
            </a:pPr>
            <a:endParaRPr kumimoji="0" lang="en-CA" sz="4200" b="0" i="0" u="none" strike="noStrike" kern="100" cap="none" spc="0" normalizeH="0" baseline="0" noProof="0" dirty="0">
              <a:ln>
                <a:noFill/>
              </a:ln>
              <a:effectLst/>
              <a:uLnTx/>
              <a:uFillTx/>
              <a:latin typeface="Aptos" panose="020B0004020202020204" pitchFamily="34" charset="0"/>
              <a:ea typeface="Aptos" panose="020B0004020202020204" pitchFamily="34" charset="0"/>
              <a:cs typeface="DaunPenh" panose="01010101010101010101" pitchFamily="2" charset="0"/>
            </a:endParaRPr>
          </a:p>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kumimoji="0" lang="en-US" sz="9600" b="1" i="0" u="none" strike="noStrike" kern="1200" cap="none" spc="0" normalizeH="0" baseline="0" noProof="0" dirty="0">
                <a:ln>
                  <a:noFill/>
                </a:ln>
                <a:effectLst/>
                <a:uLnTx/>
                <a:uFillTx/>
                <a:latin typeface="Tw Cen MT"/>
                <a:ea typeface="+mn-ea"/>
                <a:cs typeface="+mn-cs"/>
              </a:rPr>
              <a:t> Objectives</a:t>
            </a:r>
          </a:p>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endParaRPr kumimoji="0" lang="en-US" sz="300" b="0" i="0" u="none" strike="noStrike" kern="1200" cap="none" spc="0" normalizeH="0" baseline="0" noProof="0" dirty="0">
              <a:ln>
                <a:noFill/>
              </a:ln>
              <a:effectLst/>
              <a:uLnTx/>
              <a:uFillTx/>
              <a:latin typeface="Avenir Next LT Pro"/>
              <a:ea typeface="+mn-ea"/>
              <a:cs typeface="+mn-cs"/>
            </a:endParaRP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r>
              <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1)Examine Trends or Patterns of suicide rate</a:t>
            </a: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r>
              <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2)Analyze the relationship between suicide rates and indicators of anxiety, depression, or both.</a:t>
            </a: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r>
              <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3)How Mental care received is correlated with mental illness and ultimately suicide rates.</a:t>
            </a: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r>
              <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4)</a:t>
            </a:r>
            <a:r>
              <a:rPr kumimoji="0" lang="en-US"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Disparity regarding treatment (Documentation)</a:t>
            </a:r>
            <a:endParaRPr kumimoji="0" lang="en-CA"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endParaRPr>
          </a:p>
          <a:p>
            <a:pPr marL="0" marR="0" lvl="0" indent="0" algn="l" defTabSz="914400" rtl="0" eaLnBrk="1" fontAlgn="auto" latinLnBrk="0" hangingPunct="1">
              <a:lnSpc>
                <a:spcPct val="115000"/>
              </a:lnSpc>
              <a:spcBef>
                <a:spcPts val="0"/>
              </a:spcBef>
              <a:spcAft>
                <a:spcPts val="800"/>
              </a:spcAft>
              <a:buClr>
                <a:srgbClr val="1D9BA1"/>
              </a:buClr>
              <a:buSzTx/>
              <a:buFont typeface="Avenir Next LT Pro" panose="020B0504020202020204" pitchFamily="34" charset="0"/>
              <a:buNone/>
              <a:tabLst/>
              <a:defRPr/>
            </a:pPr>
            <a:endParaRPr kumimoji="0" lang="en-CA" sz="36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endParaRPr>
          </a:p>
          <a:p>
            <a:pPr marL="0" marR="0" lvl="0" indent="0" algn="l" defTabSz="914400" rtl="0" eaLnBrk="1" fontAlgn="auto" latinLnBrk="0" hangingPunct="1">
              <a:lnSpc>
                <a:spcPct val="110000"/>
              </a:lnSpc>
              <a:spcBef>
                <a:spcPts val="1000"/>
              </a:spcBef>
              <a:spcAft>
                <a:spcPts val="0"/>
              </a:spcAft>
              <a:buClr>
                <a:srgbClr val="EC4E70"/>
              </a:buClr>
              <a:buSzTx/>
              <a:buFont typeface="Arial" panose="020B0604020202020204" pitchFamily="34" charset="0"/>
              <a:buChar char="•"/>
              <a:tabLst/>
              <a:defRPr/>
            </a:pPr>
            <a:r>
              <a:rPr kumimoji="0" lang="en-US" sz="9600" b="0" i="0" u="none" strike="noStrike" kern="1200" cap="none" spc="0" normalizeH="0" baseline="0" noProof="0" dirty="0">
                <a:ln>
                  <a:noFill/>
                </a:ln>
                <a:effectLst/>
                <a:uLnTx/>
                <a:uFillTx/>
                <a:latin typeface="Avenir Next LT Pro"/>
                <a:ea typeface="+mn-ea"/>
                <a:cs typeface="+mn-cs"/>
              </a:rPr>
              <a:t> </a:t>
            </a:r>
            <a:r>
              <a:rPr kumimoji="0" lang="en-US" sz="9600" b="1" i="0" u="none" strike="noStrike" kern="1200" cap="none" spc="0" normalizeH="0" baseline="0" noProof="0" dirty="0">
                <a:ln>
                  <a:noFill/>
                </a:ln>
                <a:effectLst/>
                <a:uLnTx/>
                <a:uFillTx/>
                <a:latin typeface="Tw Cen MT"/>
                <a:ea typeface="+mn-ea"/>
                <a:cs typeface="+mn-cs"/>
              </a:rPr>
              <a:t>Significance of data visualization</a:t>
            </a:r>
          </a:p>
          <a:p>
            <a:pPr marL="0" marR="0" lvl="0" indent="0" algn="l" defTabSz="914400" rtl="0" eaLnBrk="1" fontAlgn="auto" latinLnBrk="0" hangingPunct="1">
              <a:lnSpc>
                <a:spcPct val="110000"/>
              </a:lnSpc>
              <a:spcBef>
                <a:spcPts val="1000"/>
              </a:spcBef>
              <a:spcAft>
                <a:spcPts val="0"/>
              </a:spcAft>
              <a:buClr>
                <a:srgbClr val="EC4E70"/>
              </a:buClr>
              <a:buSzTx/>
              <a:buFont typeface="Avenir Next LT Pro" panose="020B0504020202020204" pitchFamily="34" charset="0"/>
              <a:buNone/>
              <a:tabLst/>
              <a:defRPr/>
            </a:pPr>
            <a:endParaRPr kumimoji="0" lang="en-US" sz="1300" b="0" i="0" u="none" strike="noStrike" kern="1200" cap="none" spc="0" normalizeH="0" baseline="0" noProof="0" dirty="0">
              <a:ln>
                <a:noFill/>
              </a:ln>
              <a:effectLst/>
              <a:uLnTx/>
              <a:uFillTx/>
              <a:latin typeface="Tw Cen MT"/>
              <a:ea typeface="+mn-ea"/>
              <a:cs typeface="+mn-cs"/>
            </a:endParaRPr>
          </a:p>
          <a:p>
            <a:pPr marL="0" marR="0" lvl="0" indent="0" algn="l" defTabSz="914400" rtl="0" eaLnBrk="1" fontAlgn="auto" latinLnBrk="0" hangingPunct="1">
              <a:lnSpc>
                <a:spcPct val="110000"/>
              </a:lnSpc>
              <a:spcBef>
                <a:spcPts val="1000"/>
              </a:spcBef>
              <a:spcAft>
                <a:spcPts val="0"/>
              </a:spcAft>
              <a:buClr>
                <a:srgbClr val="EC4E70"/>
              </a:buClr>
              <a:buSzTx/>
              <a:buFont typeface="Avenir Next LT Pro" panose="020B0504020202020204" pitchFamily="34" charset="0"/>
              <a:buNone/>
              <a:tabLst/>
              <a:defRPr/>
            </a:pPr>
            <a:r>
              <a:rPr kumimoji="0" lang="en-US" sz="8000" b="0" i="0" u="none" strike="noStrike" kern="1200" cap="none" spc="0" normalizeH="0" baseline="0" noProof="0" dirty="0">
                <a:ln>
                  <a:noFill/>
                </a:ln>
                <a:effectLst/>
                <a:uLnTx/>
                <a:uFillTx/>
                <a:latin typeface="Tw Cen MT"/>
                <a:ea typeface="+mn-ea"/>
                <a:cs typeface="+mn-cs"/>
              </a:rPr>
              <a:t>	</a:t>
            </a:r>
            <a:r>
              <a:rPr kumimoji="0" lang="en-US"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1. Storytelling                                            3. Decision making </a:t>
            </a:r>
          </a:p>
          <a:p>
            <a:pPr marL="0" marR="0" lvl="0" indent="0" algn="l" defTabSz="914400" rtl="0" eaLnBrk="1" fontAlgn="auto" latinLnBrk="0" hangingPunct="1">
              <a:lnSpc>
                <a:spcPct val="110000"/>
              </a:lnSpc>
              <a:spcBef>
                <a:spcPts val="1000"/>
              </a:spcBef>
              <a:spcAft>
                <a:spcPts val="0"/>
              </a:spcAft>
              <a:buClr>
                <a:srgbClr val="EC4E70"/>
              </a:buClr>
              <a:buSzTx/>
              <a:buFont typeface="Avenir Next LT Pro" panose="020B0504020202020204" pitchFamily="34" charset="0"/>
              <a:buNone/>
              <a:tabLst/>
              <a:defRPr/>
            </a:pPr>
            <a:r>
              <a:rPr kumimoji="0" lang="en-US" sz="8000" b="0" i="0" u="none" strike="noStrike" kern="100" cap="none" spc="0" normalizeH="0" baseline="0" noProof="0" dirty="0">
                <a:ln>
                  <a:noFill/>
                </a:ln>
                <a:effectLst/>
                <a:uLnTx/>
                <a:uFillTx/>
                <a:latin typeface="Aptos" panose="020B0004020202020204" pitchFamily="34" charset="0"/>
                <a:ea typeface="+mn-ea"/>
                <a:cs typeface="DaunPenh" panose="01010101010101010101" pitchFamily="2" charset="0"/>
              </a:rPr>
              <a:t>	2. Pattern &amp; Trends	                    4. Accessibility</a:t>
            </a:r>
          </a:p>
        </p:txBody>
      </p:sp>
    </p:spTree>
    <p:extLst>
      <p:ext uri="{BB962C8B-B14F-4D97-AF65-F5344CB8AC3E}">
        <p14:creationId xmlns:p14="http://schemas.microsoft.com/office/powerpoint/2010/main" val="63536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1657663" y="494300"/>
            <a:ext cx="5013960" cy="629482"/>
          </a:xfrm>
        </p:spPr>
        <p:txBody>
          <a:bodyPr>
            <a:normAutofit fontScale="90000"/>
          </a:bodyPr>
          <a:lstStyle/>
          <a:p>
            <a:r>
              <a:rPr lang="en-US" dirty="0"/>
              <a:t>DATA COLLECTION</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l="853" r="853"/>
          <a:stretch>
            <a:fillRect/>
          </a:stretch>
        </p:blipFill>
        <p:spPr>
          <a:xfrm>
            <a:off x="931069" y="809041"/>
            <a:ext cx="914400" cy="930275"/>
          </a:xfrm>
        </p:spPr>
      </p:pic>
      <p:sp>
        <p:nvSpPr>
          <p:cNvPr id="6" name="Text Placeholder 33">
            <a:extLst>
              <a:ext uri="{FF2B5EF4-FFF2-40B4-BE49-F238E27FC236}">
                <a16:creationId xmlns:a16="http://schemas.microsoft.com/office/drawing/2014/main" id="{F1BC5D47-EED7-FCE5-293B-5C150D1D7C97}"/>
              </a:ext>
              <a:ext uri="{C183D7F6-B498-43B3-948B-1728B52AA6E4}">
                <adec:decorative xmlns:adec="http://schemas.microsoft.com/office/drawing/2017/decorative" val="1"/>
              </a:ext>
            </a:extLst>
          </p:cNvPr>
          <p:cNvSpPr>
            <a:spLocks noGrp="1"/>
          </p:cNvSpPr>
          <p:nvPr>
            <p:ph type="body" sz="quarter" idx="20"/>
          </p:nvPr>
        </p:nvSpPr>
        <p:spPr>
          <a:xfrm>
            <a:off x="4226704" y="1107444"/>
            <a:ext cx="7915059" cy="5598156"/>
          </a:xfrm>
        </p:spPr>
        <p:txBody>
          <a:bodyPr>
            <a:normAutofit fontScale="25000" lnSpcReduction="20000"/>
          </a:bodyPr>
          <a:lstStyle/>
          <a:p>
            <a:pPr marL="514350" indent="-514350">
              <a:buFont typeface="+mj-lt"/>
              <a:buAutoNum type="arabicPeriod"/>
            </a:pPr>
            <a:r>
              <a:rPr lang="en-US" sz="9600" b="1" dirty="0">
                <a:solidFill>
                  <a:schemeClr val="tx1"/>
                </a:solidFill>
              </a:rPr>
              <a:t>Sampling</a:t>
            </a:r>
          </a:p>
          <a:p>
            <a:pPr marL="514350" indent="-514350">
              <a:buFont typeface="+mj-lt"/>
              <a:buAutoNum type="arabicPeriod"/>
            </a:pPr>
            <a:endParaRPr lang="en-US" sz="2800" b="1" dirty="0">
              <a:solidFill>
                <a:schemeClr val="tx1"/>
              </a:solidFill>
            </a:endParaRPr>
          </a:p>
          <a:p>
            <a:r>
              <a:rPr lang="en-US" sz="8000" b="1" dirty="0">
                <a:solidFill>
                  <a:schemeClr val="tx1"/>
                </a:solidFill>
              </a:rPr>
              <a:t>Sampling in the United States entails selecting a subset that accurately reflects the diversity and characteristics of the entire population</a:t>
            </a:r>
            <a:r>
              <a:rPr lang="en-US" sz="8000" dirty="0">
                <a:solidFill>
                  <a:schemeClr val="tx1"/>
                </a:solidFill>
                <a:effectLst/>
                <a:ea typeface="Calibri" panose="020F0502020204030204" pitchFamily="34" charset="0"/>
                <a:cs typeface="Times New Roman" panose="02020603050405020304" pitchFamily="18" charset="0"/>
              </a:rPr>
              <a:t>.</a:t>
            </a:r>
          </a:p>
          <a:p>
            <a:endParaRPr lang="en-US" sz="1600" b="1" dirty="0">
              <a:solidFill>
                <a:schemeClr val="tx1"/>
              </a:solidFill>
              <a:effectLst/>
              <a:ea typeface="Calibri" panose="020F0502020204030204" pitchFamily="34" charset="0"/>
              <a:cs typeface="Times New Roman" panose="02020603050405020304" pitchFamily="18" charset="0"/>
            </a:endParaRPr>
          </a:p>
          <a:p>
            <a:r>
              <a:rPr lang="en-US" sz="9600" b="1" dirty="0">
                <a:solidFill>
                  <a:schemeClr val="tx1"/>
                </a:solidFill>
              </a:rPr>
              <a:t>2.The process of data collection</a:t>
            </a:r>
          </a:p>
          <a:p>
            <a:pPr>
              <a:lnSpc>
                <a:spcPct val="107000"/>
              </a:lnSpc>
              <a:spcAft>
                <a:spcPts val="800"/>
              </a:spcAft>
            </a:pPr>
            <a:r>
              <a:rPr lang="en-US" sz="8000" b="1" u="sng" dirty="0">
                <a:solidFill>
                  <a:schemeClr val="tx1"/>
                </a:solidFill>
                <a:effectLst/>
                <a:ea typeface="Calibri" panose="020F0502020204030204" pitchFamily="34" charset="0"/>
                <a:cs typeface="Times New Roman" panose="02020603050405020304" pitchFamily="18" charset="0"/>
              </a:rPr>
              <a:t>Step 1: Who – Where – What?  </a:t>
            </a:r>
          </a:p>
          <a:p>
            <a:pPr>
              <a:lnSpc>
                <a:spcPct val="107000"/>
              </a:lnSpc>
              <a:spcAft>
                <a:spcPts val="800"/>
              </a:spcAft>
            </a:pPr>
            <a:r>
              <a:rPr lang="en-US" sz="8000" dirty="0">
                <a:solidFill>
                  <a:schemeClr val="tx1"/>
                </a:solidFill>
                <a:effectLst/>
                <a:ea typeface="Calibri" panose="020F0502020204030204" pitchFamily="34" charset="0"/>
                <a:cs typeface="Times New Roman" panose="02020603050405020304" pitchFamily="18" charset="0"/>
              </a:rPr>
              <a:t>	Do some research on the mental health topic to understand who is suffering the most, where is the country or region, what are the consequences, and what are the methods to support.  </a:t>
            </a:r>
          </a:p>
          <a:p>
            <a:pPr>
              <a:lnSpc>
                <a:spcPct val="107000"/>
              </a:lnSpc>
              <a:spcAft>
                <a:spcPts val="800"/>
              </a:spcAft>
            </a:pPr>
            <a:r>
              <a:rPr lang="en-US" sz="8000" b="1" u="sng" dirty="0">
                <a:solidFill>
                  <a:schemeClr val="tx1"/>
                </a:solidFill>
                <a:effectLst/>
                <a:ea typeface="Calibri" panose="020F0502020204030204" pitchFamily="34" charset="0"/>
                <a:cs typeface="Times New Roman" panose="02020603050405020304" pitchFamily="18" charset="0"/>
              </a:rPr>
              <a:t>Step 2: Define the scope </a:t>
            </a:r>
          </a:p>
          <a:p>
            <a:pPr>
              <a:lnSpc>
                <a:spcPct val="107000"/>
              </a:lnSpc>
              <a:spcAft>
                <a:spcPts val="800"/>
              </a:spcAft>
            </a:pPr>
            <a:r>
              <a:rPr lang="en-US" sz="8000" dirty="0">
                <a:solidFill>
                  <a:schemeClr val="tx1"/>
                </a:solidFill>
                <a:effectLst/>
                <a:ea typeface="Calibri" panose="020F0502020204030204" pitchFamily="34" charset="0"/>
                <a:cs typeface="Times New Roman" panose="02020603050405020304" pitchFamily="18" charset="0"/>
              </a:rPr>
              <a:t>	Focus on the mental illness of people at the ages from 18 to 80 in the US between 2000 and 2024, suicide rate which is one of its consequences and possible ways to support people with mental health crisis.</a:t>
            </a:r>
          </a:p>
          <a:p>
            <a:endParaRPr lang="en-US" sz="2800" dirty="0">
              <a:solidFill>
                <a:schemeClr val="tx1"/>
              </a:solidFill>
            </a:endParaRPr>
          </a:p>
          <a:p>
            <a:pPr marL="457200" indent="-457200">
              <a:buFont typeface="Arial" panose="020B0604020202020204" pitchFamily="34" charset="0"/>
              <a:buChar char="•"/>
            </a:pPr>
            <a:endParaRPr lang="en-US" sz="2800" dirty="0">
              <a:solidFill>
                <a:schemeClr val="tx1"/>
              </a:solidFill>
            </a:endParaRPr>
          </a:p>
          <a:p>
            <a:endParaRPr lang="en-US" dirty="0">
              <a:solidFill>
                <a:schemeClr val="accent2"/>
              </a:solidFill>
            </a:endParaRPr>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prstClr val="white">
                    <a:lumMod val="95000"/>
                    <a:lumOff val="5000"/>
                  </a:prstClr>
                </a:solidFill>
                <a:effectLst/>
                <a:uLnTx/>
                <a:uFillTx/>
                <a:latin typeface="Arial" panose="020B0604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white">
                  <a:lumMod val="95000"/>
                  <a:lumOff val="5000"/>
                </a:prstClr>
              </a:solidFill>
              <a:effectLst/>
              <a:uLnTx/>
              <a:uFillTx/>
              <a:latin typeface="Arial" panose="020B0604020202020204"/>
              <a:ea typeface="+mn-ea"/>
              <a:cs typeface="+mn-cs"/>
            </a:endParaRPr>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white">
                  <a:alpha val="0"/>
                </a:prstClr>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Text Placeholder 33">
            <a:extLst>
              <a:ext uri="{FF2B5EF4-FFF2-40B4-BE49-F238E27FC236}">
                <a16:creationId xmlns:a16="http://schemas.microsoft.com/office/drawing/2014/main" id="{9C32CF25-61F1-1EA3-8625-538D7337194F}"/>
              </a:ext>
              <a:ext uri="{C183D7F6-B498-43B3-948B-1728B52AA6E4}">
                <adec:decorative xmlns:adec="http://schemas.microsoft.com/office/drawing/2017/decorative" val="1"/>
              </a:ext>
            </a:extLst>
          </p:cNvPr>
          <p:cNvSpPr txBox="1">
            <a:spLocks/>
          </p:cNvSpPr>
          <p:nvPr/>
        </p:nvSpPr>
        <p:spPr>
          <a:xfrm>
            <a:off x="335360" y="3804952"/>
            <a:ext cx="3672408" cy="2294383"/>
          </a:xfrm>
          <a:prstGeom prst="rect">
            <a:avLst/>
          </a:prstGeom>
          <a:solidFill>
            <a:schemeClr val="bg1"/>
          </a:solidFill>
          <a:ln w="28575">
            <a:solidFill>
              <a:schemeClr val="accent2"/>
            </a:solidFill>
          </a:ln>
          <a:effectLst/>
        </p:spPr>
        <p:txBody>
          <a:bodyPr vert="horz" lIns="45720" tIns="45720" rIns="45720" bIns="45720" rtlCol="0">
            <a:normAutofit fontScale="92500"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r>
              <a:rPr lang="en-US" sz="2600" b="1" dirty="0">
                <a:solidFill>
                  <a:prstClr val="white"/>
                </a:solidFill>
                <a:latin typeface="Arial" panose="020B0604020202020204"/>
              </a:rPr>
              <a:t>3</a:t>
            </a:r>
            <a:r>
              <a:rPr kumimoji="0" lang="en-US" sz="2600" b="1" i="0" u="none" strike="noStrike" kern="1200" cap="none" spc="0" normalizeH="0" baseline="0" noProof="0" dirty="0">
                <a:ln>
                  <a:noFill/>
                </a:ln>
                <a:solidFill>
                  <a:prstClr val="white"/>
                </a:solidFill>
                <a:effectLst/>
                <a:uLnTx/>
                <a:uFillTx/>
                <a:latin typeface="Arial" panose="020B0604020202020204"/>
                <a:ea typeface="+mn-ea"/>
                <a:cs typeface="+mn-cs"/>
              </a:rPr>
              <a:t>. Challenges: </a:t>
            </a:r>
          </a:p>
          <a:p>
            <a:pPr marL="342900" marR="0" lvl="0" indent="-342900" algn="l" defTabSz="914400" rtl="0" eaLnBrk="1" fontAlgn="auto" latinLnBrk="0" hangingPunct="1">
              <a:lnSpc>
                <a:spcPct val="90000"/>
              </a:lnSpc>
              <a:spcBef>
                <a:spcPts val="1200"/>
              </a:spcBef>
              <a:spcAft>
                <a:spcPts val="200"/>
              </a:spcAft>
              <a:buClr>
                <a:srgbClr val="3494BA"/>
              </a:buClr>
              <a:buSzPct val="100000"/>
              <a:buFontTx/>
              <a:buChar char="-"/>
              <a:tabLst/>
              <a:defRPr/>
            </a:pPr>
            <a:r>
              <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rPr>
              <a:t>Limitation of data availability.</a:t>
            </a:r>
          </a:p>
          <a:p>
            <a:pPr marL="342900" marR="0" lvl="0" indent="-342900" algn="l" defTabSz="914400" rtl="0" eaLnBrk="1" fontAlgn="auto" latinLnBrk="0" hangingPunct="1">
              <a:lnSpc>
                <a:spcPct val="90000"/>
              </a:lnSpc>
              <a:spcBef>
                <a:spcPts val="1200"/>
              </a:spcBef>
              <a:spcAft>
                <a:spcPts val="200"/>
              </a:spcAft>
              <a:buClr>
                <a:srgbClr val="3494BA"/>
              </a:buClr>
              <a:buSzPct val="100000"/>
              <a:buFontTx/>
              <a:buChar char="-"/>
              <a:tabLst/>
              <a:defRPr/>
            </a:pPr>
            <a:r>
              <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rPr>
              <a:t>Time consumed in preliminary assessment and discussion</a:t>
            </a:r>
          </a:p>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457200" marR="0" lvl="0" indent="-45720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914400" rtl="0" eaLnBrk="1" fontAlgn="auto" latinLnBrk="0" hangingPunct="1">
              <a:lnSpc>
                <a:spcPct val="90000"/>
              </a:lnSpc>
              <a:spcBef>
                <a:spcPts val="1200"/>
              </a:spcBef>
              <a:spcAft>
                <a:spcPts val="200"/>
              </a:spcAft>
              <a:buClr>
                <a:srgbClr val="3494BA"/>
              </a:buClr>
              <a:buSzPct val="100000"/>
              <a:buFont typeface="Arial" panose="020B0604020202020204" pitchFamily="34" charset="0"/>
              <a:buNone/>
              <a:tabLst/>
              <a:defRPr/>
            </a:pPr>
            <a:endParaRPr kumimoji="0" lang="en-US" sz="1800" b="0" i="0" u="none" strike="noStrike" kern="1200" cap="none" spc="0" normalizeH="0" baseline="0" noProof="0" dirty="0">
              <a:ln>
                <a:noFill/>
              </a:ln>
              <a:solidFill>
                <a:srgbClr val="58B6C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12009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747CF50-B032-6BC4-2266-8EC407DD339F}"/>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smtClean="0">
                <a:ln>
                  <a:noFill/>
                </a:ln>
                <a:solidFill>
                  <a:schemeClr val="tx1"/>
                </a:solidFill>
                <a:effectLst/>
                <a:uLnTx/>
                <a:uFillTx/>
                <a:latin typeface="Tw Cen MT Condensed"/>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chemeClr val="tx1"/>
              </a:solidFill>
              <a:effectLst/>
              <a:uLnTx/>
              <a:uFillTx/>
              <a:latin typeface="Tw Cen MT Condensed"/>
              <a:ea typeface="+mn-ea"/>
              <a:cs typeface="+mn-cs"/>
            </a:endParaRPr>
          </a:p>
        </p:txBody>
      </p:sp>
      <p:sp>
        <p:nvSpPr>
          <p:cNvPr id="8" name="TextBox 7">
            <a:extLst>
              <a:ext uri="{FF2B5EF4-FFF2-40B4-BE49-F238E27FC236}">
                <a16:creationId xmlns:a16="http://schemas.microsoft.com/office/drawing/2014/main" id="{A596487B-2A0C-07B9-CF4E-382606438B33}"/>
              </a:ext>
            </a:extLst>
          </p:cNvPr>
          <p:cNvSpPr txBox="1"/>
          <p:nvPr/>
        </p:nvSpPr>
        <p:spPr>
          <a:xfrm>
            <a:off x="356981" y="268601"/>
            <a:ext cx="7968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100" normalizeH="0" baseline="0" noProof="0" dirty="0">
                <a:ln>
                  <a:noFill/>
                </a:ln>
                <a:effectLst/>
                <a:uLnTx/>
                <a:uFillTx/>
                <a:latin typeface="Tw Cen MT Condensed"/>
                <a:ea typeface="+mn-ea"/>
                <a:cs typeface="+mn-cs"/>
              </a:rPr>
              <a:t>Data Sources</a:t>
            </a:r>
            <a:endParaRPr kumimoji="0" lang="en-CA" sz="3600" b="1" i="0" u="none" strike="noStrike" kern="1200" cap="all" spc="100" normalizeH="0" baseline="0" noProof="0" dirty="0">
              <a:ln>
                <a:noFill/>
              </a:ln>
              <a:effectLst/>
              <a:uLnTx/>
              <a:uFillTx/>
              <a:latin typeface="Tw Cen MT Condensed"/>
              <a:ea typeface="+mn-ea"/>
              <a:cs typeface="+mn-cs"/>
            </a:endParaRPr>
          </a:p>
        </p:txBody>
      </p:sp>
      <p:pic>
        <p:nvPicPr>
          <p:cNvPr id="10" name="Picture 9">
            <a:extLst>
              <a:ext uri="{FF2B5EF4-FFF2-40B4-BE49-F238E27FC236}">
                <a16:creationId xmlns:a16="http://schemas.microsoft.com/office/drawing/2014/main" id="{4E992CCD-02EA-B73B-9124-6F952E4D14BF}"/>
              </a:ext>
            </a:extLst>
          </p:cNvPr>
          <p:cNvPicPr>
            <a:picLocks noChangeAspect="1"/>
          </p:cNvPicPr>
          <p:nvPr/>
        </p:nvPicPr>
        <p:blipFill>
          <a:blip r:embed="rId2"/>
          <a:stretch>
            <a:fillRect/>
          </a:stretch>
        </p:blipFill>
        <p:spPr>
          <a:xfrm>
            <a:off x="4007768" y="1215924"/>
            <a:ext cx="3749365" cy="815411"/>
          </a:xfrm>
          <a:prstGeom prst="rect">
            <a:avLst/>
          </a:prstGeom>
        </p:spPr>
      </p:pic>
      <p:grpSp>
        <p:nvGrpSpPr>
          <p:cNvPr id="19" name="Group 18">
            <a:extLst>
              <a:ext uri="{FF2B5EF4-FFF2-40B4-BE49-F238E27FC236}">
                <a16:creationId xmlns:a16="http://schemas.microsoft.com/office/drawing/2014/main" id="{A9881BCC-0F1D-10A1-609D-C2AC61691347}"/>
              </a:ext>
            </a:extLst>
          </p:cNvPr>
          <p:cNvGrpSpPr/>
          <p:nvPr/>
        </p:nvGrpSpPr>
        <p:grpSpPr>
          <a:xfrm>
            <a:off x="498902" y="4413058"/>
            <a:ext cx="3341681" cy="1462879"/>
            <a:chOff x="4743814" y="4199347"/>
            <a:chExt cx="3341681" cy="1462879"/>
          </a:xfrm>
        </p:grpSpPr>
        <p:pic>
          <p:nvPicPr>
            <p:cNvPr id="9" name="Picture 8">
              <a:extLst>
                <a:ext uri="{FF2B5EF4-FFF2-40B4-BE49-F238E27FC236}">
                  <a16:creationId xmlns:a16="http://schemas.microsoft.com/office/drawing/2014/main" id="{55E1F64F-BCBD-E562-FB97-85A3D79AB9B2}"/>
                </a:ext>
              </a:extLst>
            </p:cNvPr>
            <p:cNvPicPr>
              <a:picLocks noChangeAspect="1"/>
            </p:cNvPicPr>
            <p:nvPr/>
          </p:nvPicPr>
          <p:blipFill>
            <a:blip r:embed="rId3"/>
            <a:stretch>
              <a:fillRect/>
            </a:stretch>
          </p:blipFill>
          <p:spPr>
            <a:xfrm>
              <a:off x="4743814" y="4199347"/>
              <a:ext cx="2895851" cy="762066"/>
            </a:xfrm>
            <a:prstGeom prst="rect">
              <a:avLst/>
            </a:prstGeom>
          </p:spPr>
        </p:pic>
        <p:sp>
          <p:nvSpPr>
            <p:cNvPr id="12" name="TextBox 11">
              <a:extLst>
                <a:ext uri="{FF2B5EF4-FFF2-40B4-BE49-F238E27FC236}">
                  <a16:creationId xmlns:a16="http://schemas.microsoft.com/office/drawing/2014/main" id="{5E99D166-E6D5-C0C9-386E-0325AD111CF3}"/>
                </a:ext>
              </a:extLst>
            </p:cNvPr>
            <p:cNvSpPr txBox="1"/>
            <p:nvPr/>
          </p:nvSpPr>
          <p:spPr>
            <a:xfrm>
              <a:off x="5047655" y="5015895"/>
              <a:ext cx="303784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4"/>
                </a:rPr>
                <a:t>https://open.gsa.gov/data/</a:t>
              </a: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sp>
        <p:nvSpPr>
          <p:cNvPr id="13" name="TextBox 12">
            <a:extLst>
              <a:ext uri="{FF2B5EF4-FFF2-40B4-BE49-F238E27FC236}">
                <a16:creationId xmlns:a16="http://schemas.microsoft.com/office/drawing/2014/main" id="{25F11CCA-050F-9FDA-7726-C4B9E6EFBA69}"/>
              </a:ext>
            </a:extLst>
          </p:cNvPr>
          <p:cNvSpPr txBox="1"/>
          <p:nvPr/>
        </p:nvSpPr>
        <p:spPr>
          <a:xfrm>
            <a:off x="5030628" y="2030013"/>
            <a:ext cx="303784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5"/>
              </a:rPr>
              <a:t>https://data.ca.gov/</a:t>
            </a:r>
            <a:endParaRPr kumimoji="0" lang="en-CA"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nvGrpSpPr>
          <p:cNvPr id="14" name="Group 13">
            <a:extLst>
              <a:ext uri="{FF2B5EF4-FFF2-40B4-BE49-F238E27FC236}">
                <a16:creationId xmlns:a16="http://schemas.microsoft.com/office/drawing/2014/main" id="{79627BB5-0B78-1DB6-A8E8-3439E78E6735}"/>
              </a:ext>
            </a:extLst>
          </p:cNvPr>
          <p:cNvGrpSpPr/>
          <p:nvPr/>
        </p:nvGrpSpPr>
        <p:grpSpPr>
          <a:xfrm>
            <a:off x="498902" y="1171434"/>
            <a:ext cx="3037840" cy="2968118"/>
            <a:chOff x="325901" y="2132863"/>
            <a:chExt cx="3037840" cy="2968118"/>
          </a:xfrm>
        </p:grpSpPr>
        <p:pic>
          <p:nvPicPr>
            <p:cNvPr id="15" name="Picture 2" descr="hhs-gov">
              <a:extLst>
                <a:ext uri="{FF2B5EF4-FFF2-40B4-BE49-F238E27FC236}">
                  <a16:creationId xmlns:a16="http://schemas.microsoft.com/office/drawing/2014/main" id="{B99078A6-004C-B8EE-A49D-6490AA917D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483" y="2132863"/>
              <a:ext cx="2043313" cy="204331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9B98ED1-239E-F560-BEA6-7205037E6F2D}"/>
                </a:ext>
              </a:extLst>
            </p:cNvPr>
            <p:cNvSpPr txBox="1"/>
            <p:nvPr/>
          </p:nvSpPr>
          <p:spPr>
            <a:xfrm>
              <a:off x="325901" y="4269984"/>
              <a:ext cx="30378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7"/>
                </a:rPr>
                <a:t>https://catalog.data.gov/dataset/death-rates-for-suicide-by-sex-race-hispanic-origin-and-age-united-states-020c1</a:t>
              </a: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pic>
        <p:nvPicPr>
          <p:cNvPr id="17" name="Picture 16">
            <a:extLst>
              <a:ext uri="{FF2B5EF4-FFF2-40B4-BE49-F238E27FC236}">
                <a16:creationId xmlns:a16="http://schemas.microsoft.com/office/drawing/2014/main" id="{CBDFA7FA-1C06-CCE4-CDC5-E81FBC3DDA40}"/>
              </a:ext>
            </a:extLst>
          </p:cNvPr>
          <p:cNvPicPr>
            <a:picLocks noChangeAspect="1"/>
          </p:cNvPicPr>
          <p:nvPr/>
        </p:nvPicPr>
        <p:blipFill>
          <a:blip r:embed="rId8"/>
          <a:stretch>
            <a:fillRect/>
          </a:stretch>
        </p:blipFill>
        <p:spPr>
          <a:xfrm>
            <a:off x="8202247" y="1202359"/>
            <a:ext cx="3871295" cy="586791"/>
          </a:xfrm>
          <a:prstGeom prst="rect">
            <a:avLst/>
          </a:prstGeom>
        </p:spPr>
      </p:pic>
      <p:sp>
        <p:nvSpPr>
          <p:cNvPr id="18" name="TextBox 17">
            <a:extLst>
              <a:ext uri="{FF2B5EF4-FFF2-40B4-BE49-F238E27FC236}">
                <a16:creationId xmlns:a16="http://schemas.microsoft.com/office/drawing/2014/main" id="{21620F91-A91B-2041-0426-370934090C04}"/>
              </a:ext>
            </a:extLst>
          </p:cNvPr>
          <p:cNvSpPr txBox="1"/>
          <p:nvPr/>
        </p:nvSpPr>
        <p:spPr>
          <a:xfrm>
            <a:off x="9302379" y="1859787"/>
            <a:ext cx="30378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9"/>
              </a:rPr>
              <a:t>https://data.texas.gov</a:t>
            </a: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nvGrpSpPr>
          <p:cNvPr id="20" name="Group 19">
            <a:extLst>
              <a:ext uri="{FF2B5EF4-FFF2-40B4-BE49-F238E27FC236}">
                <a16:creationId xmlns:a16="http://schemas.microsoft.com/office/drawing/2014/main" id="{08A32A77-712D-AF57-5A6D-4230D2C2E418}"/>
              </a:ext>
            </a:extLst>
          </p:cNvPr>
          <p:cNvGrpSpPr/>
          <p:nvPr/>
        </p:nvGrpSpPr>
        <p:grpSpPr>
          <a:xfrm>
            <a:off x="4341152" y="2718465"/>
            <a:ext cx="8803477" cy="1363299"/>
            <a:chOff x="1342017" y="5294683"/>
            <a:chExt cx="8803477" cy="1363299"/>
          </a:xfrm>
        </p:grpSpPr>
        <p:pic>
          <p:nvPicPr>
            <p:cNvPr id="21" name="Picture 20">
              <a:extLst>
                <a:ext uri="{FF2B5EF4-FFF2-40B4-BE49-F238E27FC236}">
                  <a16:creationId xmlns:a16="http://schemas.microsoft.com/office/drawing/2014/main" id="{2DB2AA48-8CC5-94AE-C66C-882214ACFF60}"/>
                </a:ext>
              </a:extLst>
            </p:cNvPr>
            <p:cNvPicPr>
              <a:picLocks noChangeAspect="1"/>
            </p:cNvPicPr>
            <p:nvPr/>
          </p:nvPicPr>
          <p:blipFill>
            <a:blip r:embed="rId10"/>
            <a:stretch>
              <a:fillRect/>
            </a:stretch>
          </p:blipFill>
          <p:spPr>
            <a:xfrm>
              <a:off x="1342017" y="5294683"/>
              <a:ext cx="7478600" cy="1014754"/>
            </a:xfrm>
            <a:prstGeom prst="rect">
              <a:avLst/>
            </a:prstGeom>
          </p:spPr>
        </p:pic>
        <p:sp>
          <p:nvSpPr>
            <p:cNvPr id="22" name="TextBox 21">
              <a:extLst>
                <a:ext uri="{FF2B5EF4-FFF2-40B4-BE49-F238E27FC236}">
                  <a16:creationId xmlns:a16="http://schemas.microsoft.com/office/drawing/2014/main" id="{78D4446C-1A92-A3DD-FF3F-1C181327AFB9}"/>
                </a:ext>
              </a:extLst>
            </p:cNvPr>
            <p:cNvSpPr txBox="1"/>
            <p:nvPr/>
          </p:nvSpPr>
          <p:spPr>
            <a:xfrm>
              <a:off x="1601992" y="6196317"/>
              <a:ext cx="854350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hlinkClick r:id="rId11"/>
                </a:rPr>
                <a:t>https://data.cdc.gov/NCHS/Mental-Health-Care-in-the-Last-4-Weeks/yni7-er2q/data_preview</a:t>
              </a:r>
              <a:endParaRPr kumimoji="0" lang="en-US" sz="1200" b="0" i="0" u="none" strike="noStrike" kern="1200" cap="none" spc="0" normalizeH="0" baseline="0" noProof="0" dirty="0">
                <a:ln>
                  <a:noFill/>
                </a:ln>
                <a:solidFill>
                  <a:srgbClr val="05103E"/>
                </a:solidFill>
                <a:effectLst/>
                <a:uLnTx/>
                <a:uFillTx/>
                <a:latin typeface="Times New Roman" panose="02020603050405020304"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Tw Cen MT"/>
                <a:ea typeface="+mn-ea"/>
                <a:cs typeface="+mn-cs"/>
              </a:endParaRPr>
            </a:p>
          </p:txBody>
        </p:sp>
      </p:grpSp>
      <p:pic>
        <p:nvPicPr>
          <p:cNvPr id="3" name="Picture 2" descr="A black and grey logo&#10;&#10;Description automatically generated">
            <a:extLst>
              <a:ext uri="{FF2B5EF4-FFF2-40B4-BE49-F238E27FC236}">
                <a16:creationId xmlns:a16="http://schemas.microsoft.com/office/drawing/2014/main" id="{5794774C-ED76-B866-FD2A-8FBB015F5820}"/>
              </a:ext>
            </a:extLst>
          </p:cNvPr>
          <p:cNvPicPr>
            <a:picLocks noChangeAspect="1"/>
          </p:cNvPicPr>
          <p:nvPr/>
        </p:nvPicPr>
        <p:blipFill>
          <a:blip r:embed="rId12"/>
          <a:stretch>
            <a:fillRect/>
          </a:stretch>
        </p:blipFill>
        <p:spPr>
          <a:xfrm>
            <a:off x="4353718" y="4499076"/>
            <a:ext cx="7429500" cy="1014754"/>
          </a:xfrm>
          <a:prstGeom prst="rect">
            <a:avLst/>
          </a:prstGeom>
        </p:spPr>
      </p:pic>
      <p:sp>
        <p:nvSpPr>
          <p:cNvPr id="4" name="TextBox 3">
            <a:extLst>
              <a:ext uri="{FF2B5EF4-FFF2-40B4-BE49-F238E27FC236}">
                <a16:creationId xmlns:a16="http://schemas.microsoft.com/office/drawing/2014/main" id="{AEDD8CEB-B4FC-4758-9516-CB0658C4AF1D}"/>
              </a:ext>
            </a:extLst>
          </p:cNvPr>
          <p:cNvSpPr txBox="1"/>
          <p:nvPr/>
        </p:nvSpPr>
        <p:spPr>
          <a:xfrm>
            <a:off x="9912424" y="5144498"/>
            <a:ext cx="4968552" cy="369332"/>
          </a:xfrm>
          <a:prstGeom prst="rect">
            <a:avLst/>
          </a:prstGeom>
          <a:noFill/>
        </p:spPr>
        <p:txBody>
          <a:bodyPr wrap="square" rtlCol="0">
            <a:spAutoFit/>
          </a:bodyPr>
          <a:lstStyle/>
          <a:p>
            <a:r>
              <a:rPr lang="en-CA" dirty="0">
                <a:hlinkClick r:id="rId13"/>
              </a:rPr>
              <a:t>https://www.nih.gov/</a:t>
            </a:r>
            <a:endParaRPr lang="en-CA" dirty="0"/>
          </a:p>
        </p:txBody>
      </p:sp>
    </p:spTree>
    <p:extLst>
      <p:ext uri="{BB962C8B-B14F-4D97-AF65-F5344CB8AC3E}">
        <p14:creationId xmlns:p14="http://schemas.microsoft.com/office/powerpoint/2010/main" val="381833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EF684D-11DC-60F0-9D8B-1AC3C14BB941}"/>
              </a:ext>
            </a:extLst>
          </p:cNvPr>
          <p:cNvSpPr>
            <a:spLocks noGrp="1"/>
          </p:cNvSpPr>
          <p:nvPr>
            <p:ph type="title"/>
          </p:nvPr>
        </p:nvSpPr>
        <p:spPr>
          <a:xfrm>
            <a:off x="1631504" y="345582"/>
            <a:ext cx="11106150" cy="1499616"/>
          </a:xfrm>
        </p:spPr>
        <p:txBody>
          <a:bodyPr/>
          <a:lstStyle/>
          <a:p>
            <a:r>
              <a:rPr lang="en-CA" b="1" dirty="0"/>
              <a:t>Data exploration</a:t>
            </a:r>
          </a:p>
        </p:txBody>
      </p:sp>
      <p:sp>
        <p:nvSpPr>
          <p:cNvPr id="7" name="Slide Number Placeholder 6">
            <a:extLst>
              <a:ext uri="{FF2B5EF4-FFF2-40B4-BE49-F238E27FC236}">
                <a16:creationId xmlns:a16="http://schemas.microsoft.com/office/drawing/2014/main" id="{582DAF31-2306-41F5-40CA-E54A2B9B4517}"/>
              </a:ext>
            </a:extLst>
          </p:cNvPr>
          <p:cNvSpPr>
            <a:spLocks noGrp="1"/>
          </p:cNvSpPr>
          <p:nvPr>
            <p:ph type="sldNum" sz="quarter" idx="4"/>
          </p:nvPr>
        </p:nvSpPr>
        <p:spPr/>
        <p:txBody>
          <a:bodyPr/>
          <a:lstStyle/>
          <a:p>
            <a:fld id="{4FAB73BC-B049-4115-A692-8D63A059BFB8}" type="slidenum">
              <a:rPr lang="en-US" noProof="0" smtClean="0"/>
              <a:pPr/>
              <a:t>7</a:t>
            </a:fld>
            <a:endParaRPr lang="en-US" noProof="0" dirty="0"/>
          </a:p>
        </p:txBody>
      </p:sp>
      <p:pic>
        <p:nvPicPr>
          <p:cNvPr id="6" name="Picture Placeholder 38">
            <a:extLst>
              <a:ext uri="{FF2B5EF4-FFF2-40B4-BE49-F238E27FC236}">
                <a16:creationId xmlns:a16="http://schemas.microsoft.com/office/drawing/2014/main" id="{AF7D4004-28B6-EE31-6AE2-A7BFB5AA552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853" r="853"/>
          <a:stretch>
            <a:fillRect/>
          </a:stretch>
        </p:blipFill>
        <p:spPr>
          <a:xfrm>
            <a:off x="530758" y="335441"/>
            <a:ext cx="914400" cy="930275"/>
          </a:xfrm>
          <a:prstGeom prst="rect">
            <a:avLst/>
          </a:prstGeom>
        </p:spPr>
      </p:pic>
      <p:sp>
        <p:nvSpPr>
          <p:cNvPr id="13" name="TextBox 12">
            <a:extLst>
              <a:ext uri="{FF2B5EF4-FFF2-40B4-BE49-F238E27FC236}">
                <a16:creationId xmlns:a16="http://schemas.microsoft.com/office/drawing/2014/main" id="{8D68478C-9625-AC44-37BB-EE7B8B2749D8}"/>
              </a:ext>
            </a:extLst>
          </p:cNvPr>
          <p:cNvSpPr txBox="1"/>
          <p:nvPr/>
        </p:nvSpPr>
        <p:spPr>
          <a:xfrm>
            <a:off x="8677325" y="1845198"/>
            <a:ext cx="3651582" cy="3416320"/>
          </a:xfrm>
          <a:prstGeom prst="rect">
            <a:avLst/>
          </a:prstGeom>
          <a:noFill/>
        </p:spPr>
        <p:txBody>
          <a:bodyPr wrap="square">
            <a:spAutoFit/>
          </a:bodyPr>
          <a:lstStyle/>
          <a:p>
            <a:r>
              <a:rPr lang="en-CA" dirty="0"/>
              <a:t>Provisional CDC data show that the number of suicide deaths in 2022 is the highest recorded, exceeding the next closest year (2018) by over 1,000 deaths . </a:t>
            </a:r>
          </a:p>
          <a:p>
            <a:endParaRPr lang="en-CA" dirty="0"/>
          </a:p>
          <a:p>
            <a:endParaRPr lang="en-CA" dirty="0"/>
          </a:p>
          <a:p>
            <a:r>
              <a:rPr lang="en-CA" dirty="0"/>
              <a:t>When adjusted for population growth and age, the suicide rate has risen by 16% from 2011 to 2022, moving from 12.3 to 14.4 deaths per 100,000 individuals</a:t>
            </a:r>
          </a:p>
        </p:txBody>
      </p:sp>
      <p:pic>
        <p:nvPicPr>
          <p:cNvPr id="15" name="Picture 14" descr="A graph on a white background&#10;&#10;Description automatically generated">
            <a:extLst>
              <a:ext uri="{FF2B5EF4-FFF2-40B4-BE49-F238E27FC236}">
                <a16:creationId xmlns:a16="http://schemas.microsoft.com/office/drawing/2014/main" id="{680B909C-0A2F-046B-E7E9-3CB1F12F744C}"/>
              </a:ext>
            </a:extLst>
          </p:cNvPr>
          <p:cNvPicPr>
            <a:picLocks noChangeAspect="1"/>
          </p:cNvPicPr>
          <p:nvPr/>
        </p:nvPicPr>
        <p:blipFill>
          <a:blip r:embed="rId4"/>
          <a:stretch>
            <a:fillRect/>
          </a:stretch>
        </p:blipFill>
        <p:spPr>
          <a:xfrm>
            <a:off x="119336" y="1845198"/>
            <a:ext cx="8526683" cy="4542085"/>
          </a:xfrm>
          <a:prstGeom prst="rect">
            <a:avLst/>
          </a:prstGeom>
        </p:spPr>
      </p:pic>
      <p:sp>
        <p:nvSpPr>
          <p:cNvPr id="2" name="Rectangle 1">
            <a:extLst>
              <a:ext uri="{FF2B5EF4-FFF2-40B4-BE49-F238E27FC236}">
                <a16:creationId xmlns:a16="http://schemas.microsoft.com/office/drawing/2014/main" id="{207263FD-F790-24BE-DADB-2F37406A665E}"/>
              </a:ext>
            </a:extLst>
          </p:cNvPr>
          <p:cNvSpPr/>
          <p:nvPr/>
        </p:nvSpPr>
        <p:spPr>
          <a:xfrm>
            <a:off x="2135560" y="1095390"/>
            <a:ext cx="5904656" cy="6774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Descriptive Analysis</a:t>
            </a:r>
            <a:endParaRPr lang="en-CA" sz="3200" b="1" dirty="0">
              <a:solidFill>
                <a:schemeClr val="tx1"/>
              </a:solidFill>
            </a:endParaRPr>
          </a:p>
        </p:txBody>
      </p:sp>
    </p:spTree>
    <p:extLst>
      <p:ext uri="{BB962C8B-B14F-4D97-AF65-F5344CB8AC3E}">
        <p14:creationId xmlns:p14="http://schemas.microsoft.com/office/powerpoint/2010/main" val="2736798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EF684D-11DC-60F0-9D8B-1AC3C14BB941}"/>
              </a:ext>
            </a:extLst>
          </p:cNvPr>
          <p:cNvSpPr>
            <a:spLocks noGrp="1"/>
          </p:cNvSpPr>
          <p:nvPr>
            <p:ph type="title"/>
          </p:nvPr>
        </p:nvSpPr>
        <p:spPr>
          <a:xfrm>
            <a:off x="1631504" y="345582"/>
            <a:ext cx="11106150" cy="635146"/>
          </a:xfrm>
        </p:spPr>
        <p:txBody>
          <a:bodyPr>
            <a:normAutofit fontScale="90000"/>
          </a:bodyPr>
          <a:lstStyle/>
          <a:p>
            <a:r>
              <a:rPr lang="en-CA" b="1" dirty="0"/>
              <a:t>Data exploration</a:t>
            </a:r>
            <a:br>
              <a:rPr lang="en-CA" b="1" dirty="0"/>
            </a:br>
            <a:r>
              <a:rPr lang="en-CA" sz="3200" b="1" dirty="0"/>
              <a:t> </a:t>
            </a:r>
            <a:endParaRPr lang="en-CA" b="1" dirty="0"/>
          </a:p>
        </p:txBody>
      </p:sp>
      <p:sp>
        <p:nvSpPr>
          <p:cNvPr id="7" name="Slide Number Placeholder 6">
            <a:extLst>
              <a:ext uri="{FF2B5EF4-FFF2-40B4-BE49-F238E27FC236}">
                <a16:creationId xmlns:a16="http://schemas.microsoft.com/office/drawing/2014/main" id="{582DAF31-2306-41F5-40CA-E54A2B9B4517}"/>
              </a:ext>
            </a:extLst>
          </p:cNvPr>
          <p:cNvSpPr>
            <a:spLocks noGrp="1"/>
          </p:cNvSpPr>
          <p:nvPr>
            <p:ph type="sldNum" sz="quarter" idx="4"/>
          </p:nvPr>
        </p:nvSpPr>
        <p:spPr>
          <a:xfrm>
            <a:off x="8472264" y="6339840"/>
            <a:ext cx="302281" cy="365760"/>
          </a:xfrm>
        </p:spPr>
        <p:txBody>
          <a:bodyPr/>
          <a:lstStyle/>
          <a:p>
            <a:fld id="{4FAB73BC-B049-4115-A692-8D63A059BFB8}" type="slidenum">
              <a:rPr lang="en-US" noProof="0" smtClean="0"/>
              <a:pPr/>
              <a:t>8</a:t>
            </a:fld>
            <a:endParaRPr lang="en-US" noProof="0" dirty="0"/>
          </a:p>
        </p:txBody>
      </p:sp>
      <p:pic>
        <p:nvPicPr>
          <p:cNvPr id="6" name="Picture Placeholder 38">
            <a:extLst>
              <a:ext uri="{FF2B5EF4-FFF2-40B4-BE49-F238E27FC236}">
                <a16:creationId xmlns:a16="http://schemas.microsoft.com/office/drawing/2014/main" id="{AF7D4004-28B6-EE31-6AE2-A7BFB5AA552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853" r="853"/>
          <a:stretch>
            <a:fillRect/>
          </a:stretch>
        </p:blipFill>
        <p:spPr>
          <a:xfrm>
            <a:off x="530758" y="335441"/>
            <a:ext cx="914400" cy="930275"/>
          </a:xfrm>
          <a:prstGeom prst="rect">
            <a:avLst/>
          </a:prstGeom>
        </p:spPr>
      </p:pic>
      <p:sp>
        <p:nvSpPr>
          <p:cNvPr id="13" name="TextBox 12">
            <a:extLst>
              <a:ext uri="{FF2B5EF4-FFF2-40B4-BE49-F238E27FC236}">
                <a16:creationId xmlns:a16="http://schemas.microsoft.com/office/drawing/2014/main" id="{8D68478C-9625-AC44-37BB-EE7B8B2749D8}"/>
              </a:ext>
            </a:extLst>
          </p:cNvPr>
          <p:cNvSpPr txBox="1"/>
          <p:nvPr/>
        </p:nvSpPr>
        <p:spPr>
          <a:xfrm>
            <a:off x="8184232" y="1924819"/>
            <a:ext cx="3651582" cy="3970318"/>
          </a:xfrm>
          <a:prstGeom prst="rect">
            <a:avLst/>
          </a:prstGeom>
          <a:noFill/>
        </p:spPr>
        <p:txBody>
          <a:bodyPr wrap="square">
            <a:spAutoFit/>
          </a:bodyPr>
          <a:lstStyle/>
          <a:p>
            <a:r>
              <a:rPr lang="en-US" dirty="0"/>
              <a:t>According to the World Health Organization (WHO), mental illness is a significant risk factor for suicide worldwide. Around 90% of individuals who die by suicide have been diagnosed with a mental illness</a:t>
            </a:r>
            <a:endParaRPr lang="en-CA" dirty="0"/>
          </a:p>
          <a:p>
            <a:endParaRPr lang="en-CA" dirty="0"/>
          </a:p>
          <a:p>
            <a:r>
              <a:rPr lang="en-US" dirty="0"/>
              <a:t>According to the National Institute of Mental Health (NIMH), in the United States, about one in six adults reported taking psychiatric medication for mental health conditions such as anxiety, depression, or insomnia in 2019.</a:t>
            </a:r>
            <a:endParaRPr lang="en-CA" dirty="0"/>
          </a:p>
        </p:txBody>
      </p:sp>
      <p:sp>
        <p:nvSpPr>
          <p:cNvPr id="4" name="TextBox 3">
            <a:extLst>
              <a:ext uri="{FF2B5EF4-FFF2-40B4-BE49-F238E27FC236}">
                <a16:creationId xmlns:a16="http://schemas.microsoft.com/office/drawing/2014/main" id="{08277BC5-AE11-D2EB-F5FD-A9AD4F7773E4}"/>
              </a:ext>
            </a:extLst>
          </p:cNvPr>
          <p:cNvSpPr txBox="1"/>
          <p:nvPr/>
        </p:nvSpPr>
        <p:spPr>
          <a:xfrm>
            <a:off x="3935760" y="1151460"/>
            <a:ext cx="4608512" cy="584775"/>
          </a:xfrm>
          <a:prstGeom prst="rect">
            <a:avLst/>
          </a:prstGeom>
          <a:noFill/>
        </p:spPr>
        <p:txBody>
          <a:bodyPr wrap="square" rtlCol="0">
            <a:spAutoFit/>
          </a:bodyPr>
          <a:lstStyle/>
          <a:p>
            <a:r>
              <a:rPr lang="en-CA" sz="3200" b="1" dirty="0"/>
              <a:t>Root Cause Analysis</a:t>
            </a:r>
          </a:p>
        </p:txBody>
      </p:sp>
      <p:pic>
        <p:nvPicPr>
          <p:cNvPr id="11" name="Picture 10" descr="A diagram of a problem&#10;&#10;Description automatically generated">
            <a:extLst>
              <a:ext uri="{FF2B5EF4-FFF2-40B4-BE49-F238E27FC236}">
                <a16:creationId xmlns:a16="http://schemas.microsoft.com/office/drawing/2014/main" id="{6BF7FF0A-A6F6-8F0F-BA3C-E57D22E6710E}"/>
              </a:ext>
            </a:extLst>
          </p:cNvPr>
          <p:cNvPicPr>
            <a:picLocks noChangeAspect="1"/>
          </p:cNvPicPr>
          <p:nvPr/>
        </p:nvPicPr>
        <p:blipFill>
          <a:blip r:embed="rId4"/>
          <a:stretch>
            <a:fillRect/>
          </a:stretch>
        </p:blipFill>
        <p:spPr>
          <a:xfrm>
            <a:off x="0" y="2060848"/>
            <a:ext cx="8184232" cy="4644752"/>
          </a:xfrm>
          <a:prstGeom prst="rect">
            <a:avLst/>
          </a:prstGeom>
        </p:spPr>
      </p:pic>
    </p:spTree>
    <p:extLst>
      <p:ext uri="{BB962C8B-B14F-4D97-AF65-F5344CB8AC3E}">
        <p14:creationId xmlns:p14="http://schemas.microsoft.com/office/powerpoint/2010/main" val="194684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EF684D-11DC-60F0-9D8B-1AC3C14BB941}"/>
              </a:ext>
            </a:extLst>
          </p:cNvPr>
          <p:cNvSpPr>
            <a:spLocks noGrp="1"/>
          </p:cNvSpPr>
          <p:nvPr>
            <p:ph type="title"/>
          </p:nvPr>
        </p:nvSpPr>
        <p:spPr>
          <a:xfrm>
            <a:off x="1631504" y="165432"/>
            <a:ext cx="11106150" cy="635146"/>
          </a:xfrm>
        </p:spPr>
        <p:txBody>
          <a:bodyPr>
            <a:normAutofit fontScale="90000"/>
          </a:bodyPr>
          <a:lstStyle/>
          <a:p>
            <a:pPr algn="l"/>
            <a:r>
              <a:rPr lang="en-CA" b="1" dirty="0"/>
              <a:t>Data exploration</a:t>
            </a:r>
            <a:br>
              <a:rPr lang="en-CA" b="1" dirty="0"/>
            </a:br>
            <a:r>
              <a:rPr lang="en-CA" sz="3200" b="1" dirty="0"/>
              <a:t> </a:t>
            </a:r>
            <a:endParaRPr lang="en-CA" b="1" dirty="0"/>
          </a:p>
        </p:txBody>
      </p:sp>
      <p:sp>
        <p:nvSpPr>
          <p:cNvPr id="7" name="Slide Number Placeholder 6">
            <a:extLst>
              <a:ext uri="{FF2B5EF4-FFF2-40B4-BE49-F238E27FC236}">
                <a16:creationId xmlns:a16="http://schemas.microsoft.com/office/drawing/2014/main" id="{582DAF31-2306-41F5-40CA-E54A2B9B4517}"/>
              </a:ext>
            </a:extLst>
          </p:cNvPr>
          <p:cNvSpPr>
            <a:spLocks noGrp="1"/>
          </p:cNvSpPr>
          <p:nvPr>
            <p:ph type="sldNum" sz="quarter" idx="4"/>
          </p:nvPr>
        </p:nvSpPr>
        <p:spPr/>
        <p:txBody>
          <a:bodyPr/>
          <a:lstStyle/>
          <a:p>
            <a:fld id="{4FAB73BC-B049-4115-A692-8D63A059BFB8}" type="slidenum">
              <a:rPr lang="en-US" noProof="0" smtClean="0"/>
              <a:pPr/>
              <a:t>9</a:t>
            </a:fld>
            <a:endParaRPr lang="en-US" noProof="0" dirty="0"/>
          </a:p>
        </p:txBody>
      </p:sp>
      <p:pic>
        <p:nvPicPr>
          <p:cNvPr id="6" name="Picture Placeholder 38">
            <a:extLst>
              <a:ext uri="{FF2B5EF4-FFF2-40B4-BE49-F238E27FC236}">
                <a16:creationId xmlns:a16="http://schemas.microsoft.com/office/drawing/2014/main" id="{AF7D4004-28B6-EE31-6AE2-A7BFB5AA552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853" r="853"/>
          <a:stretch>
            <a:fillRect/>
          </a:stretch>
        </p:blipFill>
        <p:spPr>
          <a:xfrm>
            <a:off x="623005" y="17867"/>
            <a:ext cx="914400" cy="930275"/>
          </a:xfrm>
          <a:prstGeom prst="rect">
            <a:avLst/>
          </a:prstGeom>
        </p:spPr>
      </p:pic>
      <p:sp>
        <p:nvSpPr>
          <p:cNvPr id="4" name="TextBox 3">
            <a:extLst>
              <a:ext uri="{FF2B5EF4-FFF2-40B4-BE49-F238E27FC236}">
                <a16:creationId xmlns:a16="http://schemas.microsoft.com/office/drawing/2014/main" id="{08277BC5-AE11-D2EB-F5FD-A9AD4F7773E4}"/>
              </a:ext>
            </a:extLst>
          </p:cNvPr>
          <p:cNvSpPr txBox="1"/>
          <p:nvPr/>
        </p:nvSpPr>
        <p:spPr>
          <a:xfrm>
            <a:off x="3957762" y="631050"/>
            <a:ext cx="4658518" cy="584775"/>
          </a:xfrm>
          <a:prstGeom prst="rect">
            <a:avLst/>
          </a:prstGeom>
          <a:noFill/>
        </p:spPr>
        <p:txBody>
          <a:bodyPr wrap="square" rtlCol="0">
            <a:spAutoFit/>
          </a:bodyPr>
          <a:lstStyle/>
          <a:p>
            <a:r>
              <a:rPr lang="en-CA" sz="3200" b="1" dirty="0"/>
              <a:t>Root Cause Analysis</a:t>
            </a:r>
          </a:p>
        </p:txBody>
      </p:sp>
      <p:pic>
        <p:nvPicPr>
          <p:cNvPr id="8" name="Picture 7" descr="A colorful flower with many lines&#10;&#10;Description automatically generated with medium confidence">
            <a:extLst>
              <a:ext uri="{FF2B5EF4-FFF2-40B4-BE49-F238E27FC236}">
                <a16:creationId xmlns:a16="http://schemas.microsoft.com/office/drawing/2014/main" id="{308CDD15-0A85-312F-4CA4-AE7C6AF34553}"/>
              </a:ext>
            </a:extLst>
          </p:cNvPr>
          <p:cNvPicPr>
            <a:picLocks noChangeAspect="1"/>
          </p:cNvPicPr>
          <p:nvPr/>
        </p:nvPicPr>
        <p:blipFill>
          <a:blip r:embed="rId4"/>
          <a:stretch>
            <a:fillRect/>
          </a:stretch>
        </p:blipFill>
        <p:spPr>
          <a:xfrm>
            <a:off x="931069" y="1215826"/>
            <a:ext cx="9917459" cy="5658272"/>
          </a:xfrm>
          <a:prstGeom prst="rect">
            <a:avLst/>
          </a:prstGeom>
        </p:spPr>
      </p:pic>
    </p:spTree>
    <p:extLst>
      <p:ext uri="{BB962C8B-B14F-4D97-AF65-F5344CB8AC3E}">
        <p14:creationId xmlns:p14="http://schemas.microsoft.com/office/powerpoint/2010/main" val="38687528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6A86D9CC-0D9D-4BFE-B3F3-26F480BF8C8A}">
  <ds:schemaRefs>
    <ds:schemaRef ds:uri="http://schemas.microsoft.com/office/2006/documentManagement/types"/>
    <ds:schemaRef ds:uri="71af3243-3dd4-4a8d-8c0d-dd76da1f02a5"/>
    <ds:schemaRef ds:uri="http://www.w3.org/XML/1998/namespace"/>
    <ds:schemaRef ds:uri="http://purl.org/dc/elements/1.1/"/>
    <ds:schemaRef ds:uri="http://schemas.microsoft.com/office/infopath/2007/PartnerControls"/>
    <ds:schemaRef ds:uri="http://purl.org/dc/dcmitype/"/>
    <ds:schemaRef ds:uri="http://schemas.openxmlformats.org/package/2006/metadata/core-properties"/>
    <ds:schemaRef ds:uri="16c05727-aa75-4e4a-9b5f-8a80a116589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TM04033921[[fn=Damask]]</Template>
  <TotalTime>2862</TotalTime>
  <Words>1852</Words>
  <Application>Microsoft Office PowerPoint</Application>
  <PresentationFormat>Widescreen</PresentationFormat>
  <Paragraphs>251</Paragraphs>
  <Slides>33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Aptos</vt:lpstr>
      <vt:lpstr>Arial</vt:lpstr>
      <vt:lpstr>Avenir Next LT Pro</vt:lpstr>
      <vt:lpstr>Calibri</vt:lpstr>
      <vt:lpstr>Times New Roman</vt:lpstr>
      <vt:lpstr>Tw Cen MT</vt:lpstr>
      <vt:lpstr>Tw Cen MT Condensed</vt:lpstr>
      <vt:lpstr>Damask</vt:lpstr>
      <vt:lpstr>TEAM 2 meNtal health DISORDER</vt:lpstr>
      <vt:lpstr>Group MEMBERS</vt:lpstr>
      <vt:lpstr>Table of Contents</vt:lpstr>
      <vt:lpstr>Introduction</vt:lpstr>
      <vt:lpstr>DATA COLLECTION</vt:lpstr>
      <vt:lpstr>PowerPoint Presentation</vt:lpstr>
      <vt:lpstr>Data exploration</vt:lpstr>
      <vt:lpstr>Data exploration  </vt:lpstr>
      <vt:lpstr>Data exploration  </vt:lpstr>
      <vt:lpstr>Data cleaning &amp; preparation</vt:lpstr>
      <vt:lpstr>Data cleaning &amp; preparation</vt:lpstr>
      <vt:lpstr>Data cleaning &amp;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 Education Data(Student Performance, Attendance &amp; Demographic Trends)</dc:title>
  <dc:creator>Daniel Idogun</dc:creator>
  <cp:lastModifiedBy>Vasant Dave</cp:lastModifiedBy>
  <cp:revision>145</cp:revision>
  <dcterms:created xsi:type="dcterms:W3CDTF">2024-03-08T20:24:27Z</dcterms:created>
  <dcterms:modified xsi:type="dcterms:W3CDTF">2024-06-02T17:53:16Z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